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8" r:id="rId2"/>
    <p:sldId id="260" r:id="rId3"/>
    <p:sldId id="257" r:id="rId4"/>
    <p:sldId id="256" r:id="rId5"/>
    <p:sldId id="262" r:id="rId6"/>
    <p:sldId id="263" r:id="rId7"/>
    <p:sldId id="261" r:id="rId8"/>
    <p:sldId id="272" r:id="rId9"/>
    <p:sldId id="265" r:id="rId10"/>
    <p:sldId id="273" r:id="rId11"/>
    <p:sldId id="274" r:id="rId12"/>
    <p:sldId id="276" r:id="rId13"/>
    <p:sldId id="277" r:id="rId14"/>
    <p:sldId id="267" r:id="rId15"/>
    <p:sldId id="268" r:id="rId16"/>
    <p:sldId id="270" r:id="rId17"/>
    <p:sldId id="275" r:id="rId18"/>
    <p:sldId id="278" r:id="rId19"/>
    <p:sldId id="271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9555" autoAdjust="0"/>
  </p:normalViewPr>
  <p:slideViewPr>
    <p:cSldViewPr snapToGrid="0">
      <p:cViewPr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37438-31FA-4F9E-A4B6-5BFF26C9107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79EE2-8152-4136-A07E-4E97C8A5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7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9EE2-8152-4136-A07E-4E97C8A51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red has won, impossible for blue to win: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 How to test if still possible for blue to win?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After red makes move, take ALL CELLS – SET OF RED-CONTROLLED CELLS = temporarily make all these other tiles blue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If this temp set has some victory for blue, it is still possible for blue to win.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9EE2-8152-4136-A07E-4E97C8A51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9EE2-8152-4136-A07E-4E97C8A516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7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9EE2-8152-4136-A07E-4E97C8A51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9EE2-8152-4136-A07E-4E97C8A516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4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One tile must be in each column in order for there to be a victory.</a:t>
            </a:r>
          </a:p>
          <a:p>
            <a:r>
              <a:rPr lang="en-US" dirty="0"/>
              <a:t>Can codify rules, </a:t>
            </a:r>
            <a:r>
              <a:rPr lang="en-US" dirty="0" err="1"/>
              <a:t>s.t.</a:t>
            </a:r>
            <a:r>
              <a:rPr lang="en-US" dirty="0"/>
              <a:t> two tiles are adjacent.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9EE2-8152-4136-A07E-4E97C8A516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9EE2-8152-4136-A07E-4E97C8A516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8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9EE2-8152-4136-A07E-4E97C8A516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2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One tile must be in each column in order for there to be a victory.</a:t>
            </a:r>
          </a:p>
          <a:p>
            <a:r>
              <a:rPr lang="en-US" dirty="0"/>
              <a:t>Can </a:t>
            </a:r>
            <a:r>
              <a:rPr lang="en-US" dirty="0" err="1"/>
              <a:t>cautify</a:t>
            </a:r>
            <a:r>
              <a:rPr lang="en-US" dirty="0"/>
              <a:t> rules, </a:t>
            </a:r>
            <a:r>
              <a:rPr lang="en-US" dirty="0" err="1"/>
              <a:t>s.t.</a:t>
            </a:r>
            <a:r>
              <a:rPr lang="en-US" dirty="0"/>
              <a:t> two tiles are adjacent.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9EE2-8152-4136-A07E-4E97C8A516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9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9EE2-8152-4136-A07E-4E97C8A516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9EE2-8152-4136-A07E-4E97C8A516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7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5D6BDF-6DD1-49F4-BB5F-FAED417AE22B}"/>
              </a:ext>
            </a:extLst>
          </p:cNvPr>
          <p:cNvSpPr/>
          <p:nvPr/>
        </p:nvSpPr>
        <p:spPr>
          <a:xfrm>
            <a:off x="10302826" y="0"/>
            <a:ext cx="1354015" cy="141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F16CC-E771-44B1-888A-3E61833B0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334" y="0"/>
            <a:ext cx="8901332" cy="68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5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5725-E1A0-4A05-9464-36AEF907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#2: Power-set Constraints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B67EF6-D122-4BDF-AE1F-406603AA93C3}"/>
              </a:ext>
            </a:extLst>
          </p:cNvPr>
          <p:cNvSpPr/>
          <p:nvPr/>
        </p:nvSpPr>
        <p:spPr>
          <a:xfrm>
            <a:off x="1063513" y="2598420"/>
            <a:ext cx="1508760" cy="150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B2F8A4F6-62FB-49C4-B9BD-CD1EF7C87589}"/>
              </a:ext>
            </a:extLst>
          </p:cNvPr>
          <p:cNvSpPr/>
          <p:nvPr/>
        </p:nvSpPr>
        <p:spPr>
          <a:xfrm>
            <a:off x="1333500" y="302514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8343C-8121-4F3E-A3CD-F56CFFD8F5AE}"/>
              </a:ext>
            </a:extLst>
          </p:cNvPr>
          <p:cNvSpPr txBox="1"/>
          <p:nvPr/>
        </p:nvSpPr>
        <p:spPr>
          <a:xfrm>
            <a:off x="1343710" y="2991981"/>
            <a:ext cx="26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4081E9F-30D1-4A8B-B7FD-015B74173F95}"/>
              </a:ext>
            </a:extLst>
          </p:cNvPr>
          <p:cNvSpPr/>
          <p:nvPr/>
        </p:nvSpPr>
        <p:spPr>
          <a:xfrm>
            <a:off x="1697517" y="321564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89F85-FA46-4EDF-BD6D-BE660D072543}"/>
              </a:ext>
            </a:extLst>
          </p:cNvPr>
          <p:cNvSpPr txBox="1"/>
          <p:nvPr/>
        </p:nvSpPr>
        <p:spPr>
          <a:xfrm>
            <a:off x="1707727" y="3182481"/>
            <a:ext cx="26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0A58B49-6A3E-490F-9859-1378AE8A5CE4}"/>
              </a:ext>
            </a:extLst>
          </p:cNvPr>
          <p:cNvSpPr/>
          <p:nvPr/>
        </p:nvSpPr>
        <p:spPr>
          <a:xfrm>
            <a:off x="1344406" y="338328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7C895-602D-42DC-B6B6-20BA72283072}"/>
              </a:ext>
            </a:extLst>
          </p:cNvPr>
          <p:cNvSpPr txBox="1"/>
          <p:nvPr/>
        </p:nvSpPr>
        <p:spPr>
          <a:xfrm>
            <a:off x="1306221" y="3358830"/>
            <a:ext cx="37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46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E077ADFC-701B-47F6-AA45-DC272F3E7253}"/>
              </a:ext>
            </a:extLst>
          </p:cNvPr>
          <p:cNvSpPr/>
          <p:nvPr/>
        </p:nvSpPr>
        <p:spPr>
          <a:xfrm>
            <a:off x="1687306" y="361188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C0234-640F-415B-AF22-D095CE0CF7EB}"/>
              </a:ext>
            </a:extLst>
          </p:cNvPr>
          <p:cNvSpPr txBox="1"/>
          <p:nvPr/>
        </p:nvSpPr>
        <p:spPr>
          <a:xfrm>
            <a:off x="1642545" y="3596851"/>
            <a:ext cx="37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18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3EC98B5B-8C0F-48F2-9A4F-B70A3DD9D1EE}"/>
              </a:ext>
            </a:extLst>
          </p:cNvPr>
          <p:cNvSpPr/>
          <p:nvPr/>
        </p:nvSpPr>
        <p:spPr>
          <a:xfrm>
            <a:off x="1689159" y="2852559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F40FCF-F942-40E2-B209-FA8C17396F3C}"/>
              </a:ext>
            </a:extLst>
          </p:cNvPr>
          <p:cNvSpPr txBox="1"/>
          <p:nvPr/>
        </p:nvSpPr>
        <p:spPr>
          <a:xfrm>
            <a:off x="1652755" y="2825681"/>
            <a:ext cx="37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5D2F7BD7-6FE4-4AF0-B603-152400B1821C}"/>
              </a:ext>
            </a:extLst>
          </p:cNvPr>
          <p:cNvSpPr/>
          <p:nvPr/>
        </p:nvSpPr>
        <p:spPr>
          <a:xfrm>
            <a:off x="2043040" y="302514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B5A05-5261-4511-9746-E34B5B8FF99C}"/>
              </a:ext>
            </a:extLst>
          </p:cNvPr>
          <p:cNvSpPr txBox="1"/>
          <p:nvPr/>
        </p:nvSpPr>
        <p:spPr>
          <a:xfrm>
            <a:off x="2009197" y="3004081"/>
            <a:ext cx="37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34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75CD4098-E451-405A-8F43-7FA2A4E7D218}"/>
              </a:ext>
            </a:extLst>
          </p:cNvPr>
          <p:cNvSpPr/>
          <p:nvPr/>
        </p:nvSpPr>
        <p:spPr>
          <a:xfrm>
            <a:off x="2050628" y="341891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D6309D-809F-411C-ACB1-B4FF519F940F}"/>
              </a:ext>
            </a:extLst>
          </p:cNvPr>
          <p:cNvSpPr txBox="1"/>
          <p:nvPr/>
        </p:nvSpPr>
        <p:spPr>
          <a:xfrm>
            <a:off x="2011793" y="3409742"/>
            <a:ext cx="37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F8387-DFF7-4C91-A2B1-43A3AFBF000C}"/>
              </a:ext>
            </a:extLst>
          </p:cNvPr>
          <p:cNvSpPr txBox="1"/>
          <p:nvPr/>
        </p:nvSpPr>
        <p:spPr>
          <a:xfrm>
            <a:off x="964882" y="4235842"/>
            <a:ext cx="170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1. Maintain set of all cells controlled by player </a:t>
            </a:r>
            <a:r>
              <a:rPr lang="en-US" sz="1200" i="1" dirty="0"/>
              <a:t>p</a:t>
            </a:r>
            <a:endParaRPr lang="en-US" sz="12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B1BF86-0BEC-4D20-A2AE-82164CE23CD9}"/>
              </a:ext>
            </a:extLst>
          </p:cNvPr>
          <p:cNvCxnSpPr>
            <a:cxnSpLocks/>
          </p:cNvCxnSpPr>
          <p:nvPr/>
        </p:nvCxnSpPr>
        <p:spPr>
          <a:xfrm>
            <a:off x="2918460" y="3350121"/>
            <a:ext cx="6781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70E5BE4-080D-4F6B-9892-A6031AEDA6BA}"/>
              </a:ext>
            </a:extLst>
          </p:cNvPr>
          <p:cNvSpPr txBox="1"/>
          <p:nvPr/>
        </p:nvSpPr>
        <p:spPr>
          <a:xfrm>
            <a:off x="3848100" y="2727067"/>
            <a:ext cx="30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{28, 2, 12, 13, 42, 16, 8, 45}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474ADB-1F70-4B5F-AB78-4B0FE5D87A9C}"/>
              </a:ext>
            </a:extLst>
          </p:cNvPr>
          <p:cNvSpPr txBox="1"/>
          <p:nvPr/>
        </p:nvSpPr>
        <p:spPr>
          <a:xfrm>
            <a:off x="3848100" y="3555861"/>
            <a:ext cx="30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{55, 11, 3, 31, 21, 42, 8, 27}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016A5B-B2DD-46D1-A710-D962385EAE0B}"/>
              </a:ext>
            </a:extLst>
          </p:cNvPr>
          <p:cNvSpPr txBox="1"/>
          <p:nvPr/>
        </p:nvSpPr>
        <p:spPr>
          <a:xfrm>
            <a:off x="3848100" y="3138547"/>
            <a:ext cx="30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220F90-4856-4956-8D41-A468FC1960E8}"/>
                  </a:ext>
                </a:extLst>
              </p:cNvPr>
              <p:cNvSpPr txBox="1"/>
              <p:nvPr/>
            </p:nvSpPr>
            <p:spPr>
              <a:xfrm>
                <a:off x="3940599" y="4235841"/>
                <a:ext cx="28858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2. Generate all* 9-length subsets </a:t>
                </a:r>
                <a:r>
                  <a:rPr lang="en-US" sz="1200" dirty="0" err="1"/>
                  <a:t>s.t.</a:t>
                </a:r>
                <a:r>
                  <a:rPr lang="en-US" sz="1200" dirty="0"/>
                  <a:t> each</a:t>
                </a:r>
                <a:r>
                  <a:rPr lang="en-US" sz="12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(element in the </a:t>
                </a:r>
                <a:r>
                  <a:rPr lang="en-US" sz="1200" i="1" dirty="0" err="1"/>
                  <a:t>i</a:t>
                </a:r>
                <a:r>
                  <a:rPr lang="en-US" sz="1200" dirty="0" err="1"/>
                  <a:t>th</a:t>
                </a:r>
                <a:r>
                  <a:rPr lang="en-US" sz="1200" dirty="0"/>
                  <a:t> position) is a member of the </a:t>
                </a:r>
                <a:r>
                  <a:rPr lang="en-US" sz="1200" i="1" dirty="0" err="1"/>
                  <a:t>ith</a:t>
                </a:r>
                <a:r>
                  <a:rPr lang="en-US" sz="1200" i="1" dirty="0"/>
                  <a:t> column</a:t>
                </a:r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220F90-4856-4956-8D41-A468FC196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99" y="4235841"/>
                <a:ext cx="2885861" cy="646331"/>
              </a:xfrm>
              <a:prstGeom prst="rect">
                <a:avLst/>
              </a:prstGeom>
              <a:blipFill>
                <a:blip r:embed="rId3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6D5927-F2BE-495C-A039-9E7F2CF8E2E2}"/>
              </a:ext>
            </a:extLst>
          </p:cNvPr>
          <p:cNvCxnSpPr>
            <a:cxnSpLocks/>
          </p:cNvCxnSpPr>
          <p:nvPr/>
        </p:nvCxnSpPr>
        <p:spPr>
          <a:xfrm>
            <a:off x="6979920" y="3350121"/>
            <a:ext cx="6781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D1E584E-2C15-4023-A00F-82E67A475B83}"/>
              </a:ext>
            </a:extLst>
          </p:cNvPr>
          <p:cNvSpPr/>
          <p:nvPr/>
        </p:nvSpPr>
        <p:spPr>
          <a:xfrm>
            <a:off x="7840980" y="318652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73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354DFDDF-4F57-4C68-B75F-E2D0248EF570}"/>
              </a:ext>
            </a:extLst>
          </p:cNvPr>
          <p:cNvCxnSpPr>
            <a:cxnSpLocks/>
          </p:cNvCxnSpPr>
          <p:nvPr/>
        </p:nvCxnSpPr>
        <p:spPr>
          <a:xfrm>
            <a:off x="8282126" y="3378815"/>
            <a:ext cx="747574" cy="37921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D4331C42-BEEA-4C4C-BD51-2D70B980E3A4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8282126" y="2991981"/>
            <a:ext cx="747574" cy="37921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BF5ADF0-EC2E-4A86-802C-852B92A0E81C}"/>
                  </a:ext>
                </a:extLst>
              </p:cNvPr>
              <p:cNvSpPr/>
              <p:nvPr/>
            </p:nvSpPr>
            <p:spPr>
              <a:xfrm>
                <a:off x="9022615" y="2791628"/>
                <a:ext cx="789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BF5ADF0-EC2E-4A86-802C-852B92A0E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615" y="2791628"/>
                <a:ext cx="7897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3E9B985-9D52-41A9-8234-94C83D3F4667}"/>
                  </a:ext>
                </a:extLst>
              </p:cNvPr>
              <p:cNvSpPr/>
              <p:nvPr/>
            </p:nvSpPr>
            <p:spPr>
              <a:xfrm>
                <a:off x="9022615" y="3555861"/>
                <a:ext cx="789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3E9B985-9D52-41A9-8234-94C83D3F4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615" y="3555861"/>
                <a:ext cx="7897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CC52FA-03EC-48DE-8338-EABEB41E6F85}"/>
              </a:ext>
            </a:extLst>
          </p:cNvPr>
          <p:cNvCxnSpPr>
            <a:stCxn id="40" idx="3"/>
          </p:cNvCxnSpPr>
          <p:nvPr/>
        </p:nvCxnSpPr>
        <p:spPr>
          <a:xfrm flipV="1">
            <a:off x="9812383" y="2974479"/>
            <a:ext cx="314597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F232D24-8D7A-43FE-A40D-01F1C80702D0}"/>
              </a:ext>
            </a:extLst>
          </p:cNvPr>
          <p:cNvCxnSpPr/>
          <p:nvPr/>
        </p:nvCxnSpPr>
        <p:spPr>
          <a:xfrm flipV="1">
            <a:off x="9807484" y="3752166"/>
            <a:ext cx="314597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306A081-1D4E-4588-A8A1-8B2825C9DBF1}"/>
                  </a:ext>
                </a:extLst>
              </p:cNvPr>
              <p:cNvSpPr/>
              <p:nvPr/>
            </p:nvSpPr>
            <p:spPr>
              <a:xfrm>
                <a:off x="10206333" y="2791628"/>
                <a:ext cx="10275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65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306A081-1D4E-4588-A8A1-8B2825C9DB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333" y="2791628"/>
                <a:ext cx="1027525" cy="369332"/>
              </a:xfrm>
              <a:prstGeom prst="rect">
                <a:avLst/>
              </a:prstGeom>
              <a:blipFill>
                <a:blip r:embed="rId6"/>
                <a:stretch>
                  <a:fillRect t="-9836" r="-41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8361FF9-77AD-44F3-B731-2F0C98A5E446}"/>
                  </a:ext>
                </a:extLst>
              </p:cNvPr>
              <p:cNvSpPr/>
              <p:nvPr/>
            </p:nvSpPr>
            <p:spPr>
              <a:xfrm>
                <a:off x="10206333" y="3556754"/>
                <a:ext cx="10275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8361FF9-77AD-44F3-B731-2F0C98A5E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333" y="3556754"/>
                <a:ext cx="1027525" cy="369332"/>
              </a:xfrm>
              <a:prstGeom prst="rect">
                <a:avLst/>
              </a:prstGeom>
              <a:blipFill>
                <a:blip r:embed="rId7"/>
                <a:stretch>
                  <a:fillRect t="-8197" r="-41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ECA0CE33-1802-40E4-A1CA-D5509F866A81}"/>
              </a:ext>
            </a:extLst>
          </p:cNvPr>
          <p:cNvSpPr txBox="1"/>
          <p:nvPr/>
        </p:nvSpPr>
        <p:spPr>
          <a:xfrm>
            <a:off x="8421084" y="4235841"/>
            <a:ext cx="299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3. For each element in a set, check if the subsequent element obeys an “adjacency” rule.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9B8B04-3352-4F4E-B8D0-F9675CD026E6}"/>
              </a:ext>
            </a:extLst>
          </p:cNvPr>
          <p:cNvSpPr txBox="1"/>
          <p:nvPr/>
        </p:nvSpPr>
        <p:spPr>
          <a:xfrm>
            <a:off x="964881" y="5572639"/>
            <a:ext cx="6595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*To avoid repeatedly checking non-winning sets, one can preserve </a:t>
            </a:r>
            <a:r>
              <a:rPr lang="en-US" sz="1600" b="1" i="1" dirty="0"/>
              <a:t>all</a:t>
            </a:r>
            <a:r>
              <a:rPr lang="en-US" sz="1600" i="1" dirty="0"/>
              <a:t> previous non-winning sets and check all new sets generated by </a:t>
            </a:r>
            <a:r>
              <a:rPr lang="en-US" sz="1600" b="1" i="1" dirty="0"/>
              <a:t>replacing</a:t>
            </a:r>
            <a:r>
              <a:rPr lang="en-US" sz="1600" i="1" dirty="0"/>
              <a:t> the corresponding column entry in the previously generated sets</a:t>
            </a:r>
            <a:endParaRPr lang="en-US" sz="1600" b="1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C193200-F46E-40F8-8B25-735FFCD90BDE}"/>
              </a:ext>
            </a:extLst>
          </p:cNvPr>
          <p:cNvCxnSpPr>
            <a:cxnSpLocks/>
          </p:cNvCxnSpPr>
          <p:nvPr/>
        </p:nvCxnSpPr>
        <p:spPr>
          <a:xfrm>
            <a:off x="7751649" y="6054241"/>
            <a:ext cx="6694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BA891A8-DA4A-4E5D-871E-860C2532D4AD}"/>
                  </a:ext>
                </a:extLst>
              </p:cNvPr>
              <p:cNvSpPr/>
              <p:nvPr/>
            </p:nvSpPr>
            <p:spPr>
              <a:xfrm>
                <a:off x="8782519" y="5964273"/>
                <a:ext cx="2551789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𝑂𝑙𝑑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(6)</m:t>
                        </m:r>
                      </m:sup>
                    </m:sSubSup>
                    <m:groupChr>
                      <m:groupChrPr>
                        <m:chr m:val="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𝑁𝑒𝑤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(6)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all sets</a:t>
                </a:r>
                <a:endParaRPr lang="en-US" i="1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BA891A8-DA4A-4E5D-871E-860C2532D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519" y="5964273"/>
                <a:ext cx="2551789" cy="501419"/>
              </a:xfrm>
              <a:prstGeom prst="rect">
                <a:avLst/>
              </a:prstGeom>
              <a:blipFill>
                <a:blip r:embed="rId8"/>
                <a:stretch>
                  <a:fillRect l="-957" t="-1205" r="-1675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3F01F8F3-5E31-4F6A-81BE-A163389E088B}"/>
              </a:ext>
            </a:extLst>
          </p:cNvPr>
          <p:cNvSpPr/>
          <p:nvPr/>
        </p:nvSpPr>
        <p:spPr>
          <a:xfrm>
            <a:off x="8639424" y="5618499"/>
            <a:ext cx="3552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E.g. If you play in Column 6 …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669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5725-E1A0-4A05-9464-36AEF907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627347" cy="706964"/>
          </a:xfrm>
        </p:spPr>
        <p:txBody>
          <a:bodyPr/>
          <a:lstStyle/>
          <a:p>
            <a:r>
              <a:rPr lang="en-US" dirty="0"/>
              <a:t>Power-set Constraints: Worst-Case Analysis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0E5BE4-080D-4F6B-9892-A6031AEDA6BA}"/>
              </a:ext>
            </a:extLst>
          </p:cNvPr>
          <p:cNvSpPr txBox="1"/>
          <p:nvPr/>
        </p:nvSpPr>
        <p:spPr>
          <a:xfrm>
            <a:off x="1154953" y="3244334"/>
            <a:ext cx="30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{28, 2, 12, 13, 42, 16, 8, 45}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474ADB-1F70-4B5F-AB78-4B0FE5D87A9C}"/>
              </a:ext>
            </a:extLst>
          </p:cNvPr>
          <p:cNvSpPr txBox="1"/>
          <p:nvPr/>
        </p:nvSpPr>
        <p:spPr>
          <a:xfrm>
            <a:off x="1154953" y="4073128"/>
            <a:ext cx="30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{55, 11, 3, 31, 21, 42, 8, 27}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016A5B-B2DD-46D1-A710-D962385EAE0B}"/>
              </a:ext>
            </a:extLst>
          </p:cNvPr>
          <p:cNvSpPr txBox="1"/>
          <p:nvPr/>
        </p:nvSpPr>
        <p:spPr>
          <a:xfrm>
            <a:off x="1154953" y="3655814"/>
            <a:ext cx="30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220F90-4856-4956-8D41-A468FC1960E8}"/>
                  </a:ext>
                </a:extLst>
              </p:cNvPr>
              <p:cNvSpPr txBox="1"/>
              <p:nvPr/>
            </p:nvSpPr>
            <p:spPr>
              <a:xfrm>
                <a:off x="1247452" y="4753108"/>
                <a:ext cx="28858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2. Generate all 9-length subsets </a:t>
                </a:r>
                <a:r>
                  <a:rPr lang="en-US" sz="1200" dirty="0" err="1"/>
                  <a:t>s.t.</a:t>
                </a:r>
                <a:r>
                  <a:rPr lang="en-US" sz="1200" dirty="0"/>
                  <a:t> each</a:t>
                </a:r>
                <a:r>
                  <a:rPr lang="en-US" sz="12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(element in the </a:t>
                </a:r>
                <a:r>
                  <a:rPr lang="en-US" sz="1200" i="1" dirty="0" err="1"/>
                  <a:t>i</a:t>
                </a:r>
                <a:r>
                  <a:rPr lang="en-US" sz="1200" dirty="0" err="1"/>
                  <a:t>th</a:t>
                </a:r>
                <a:r>
                  <a:rPr lang="en-US" sz="1200" dirty="0"/>
                  <a:t> position) is a member of the </a:t>
                </a:r>
                <a:r>
                  <a:rPr lang="en-US" sz="1200" i="1" dirty="0" err="1"/>
                  <a:t>ith</a:t>
                </a:r>
                <a:r>
                  <a:rPr lang="en-US" sz="1200" i="1" dirty="0"/>
                  <a:t> column</a:t>
                </a:r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220F90-4856-4956-8D41-A468FC196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52" y="4753108"/>
                <a:ext cx="2885861" cy="646331"/>
              </a:xfrm>
              <a:prstGeom prst="rect">
                <a:avLst/>
              </a:prstGeom>
              <a:blipFill>
                <a:blip r:embed="rId3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9FE51B-A5EA-4547-B5B2-6BA69C6BAF1D}"/>
              </a:ext>
            </a:extLst>
          </p:cNvPr>
          <p:cNvCxnSpPr>
            <a:cxnSpLocks/>
          </p:cNvCxnSpPr>
          <p:nvPr/>
        </p:nvCxnSpPr>
        <p:spPr>
          <a:xfrm flipH="1">
            <a:off x="4389120" y="3840480"/>
            <a:ext cx="8763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6F6BFB1-8A1D-4496-96F9-201858B255FD}"/>
              </a:ext>
            </a:extLst>
          </p:cNvPr>
          <p:cNvSpPr/>
          <p:nvPr/>
        </p:nvSpPr>
        <p:spPr>
          <a:xfrm>
            <a:off x="5536468" y="3009899"/>
            <a:ext cx="6099271" cy="33603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120643-5715-4ABF-82DA-2DC7C37E9558}"/>
              </a:ext>
            </a:extLst>
          </p:cNvPr>
          <p:cNvSpPr txBox="1"/>
          <p:nvPr/>
        </p:nvSpPr>
        <p:spPr>
          <a:xfrm>
            <a:off x="5707380" y="3101340"/>
            <a:ext cx="5768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</a:t>
            </a:r>
          </a:p>
          <a:p>
            <a:r>
              <a:rPr lang="en-US" sz="1600" dirty="0"/>
              <a:t>	What if we generated </a:t>
            </a:r>
            <a:r>
              <a:rPr lang="en-US" sz="1600" i="1" dirty="0"/>
              <a:t>all 9-length </a:t>
            </a:r>
            <a:r>
              <a:rPr lang="en-US" sz="1600" dirty="0"/>
              <a:t>subsets 	</a:t>
            </a:r>
            <a:r>
              <a:rPr lang="en-US" sz="1600" b="1" dirty="0"/>
              <a:t>without</a:t>
            </a:r>
            <a:r>
              <a:rPr lang="en-US" sz="1600" dirty="0"/>
              <a:t> 	our unique column restriction?  </a:t>
            </a:r>
          </a:p>
          <a:p>
            <a:endParaRPr lang="en-US" sz="1600" dirty="0"/>
          </a:p>
          <a:p>
            <a:r>
              <a:rPr lang="en-US" sz="1600" dirty="0"/>
              <a:t>Suppose player </a:t>
            </a:r>
            <a:r>
              <a:rPr lang="en-US" sz="1600" i="1" dirty="0"/>
              <a:t>p </a:t>
            </a:r>
            <a:r>
              <a:rPr lang="en-US" sz="1600" dirty="0"/>
              <a:t>controls </a:t>
            </a:r>
            <a:r>
              <a:rPr lang="en-US" sz="1600" i="1" dirty="0"/>
              <a:t>n </a:t>
            </a:r>
            <a:r>
              <a:rPr lang="en-US" sz="1600" dirty="0"/>
              <a:t>cells </a:t>
            </a:r>
            <a:r>
              <a:rPr lang="en-US" sz="1600" i="1" dirty="0"/>
              <a:t>(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max</a:t>
            </a:r>
            <a:r>
              <a:rPr lang="en-US" sz="1600" i="1" baseline="-25000" dirty="0"/>
              <a:t> </a:t>
            </a:r>
            <a:r>
              <a:rPr lang="en-US" sz="1600" i="1" dirty="0"/>
              <a:t>= 81):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CDF24E-D7FE-41F2-A1A4-875DA56B2F0C}"/>
                  </a:ext>
                </a:extLst>
              </p:cNvPr>
              <p:cNvSpPr txBox="1"/>
              <p:nvPr/>
            </p:nvSpPr>
            <p:spPr>
              <a:xfrm>
                <a:off x="5871202" y="4697226"/>
                <a:ext cx="866514" cy="718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CDF24E-D7FE-41F2-A1A4-875DA56B2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202" y="4697226"/>
                <a:ext cx="866514" cy="718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F01FFF1-949C-4047-B3F9-C3387267465D}"/>
              </a:ext>
            </a:extLst>
          </p:cNvPr>
          <p:cNvSpPr txBox="1"/>
          <p:nvPr/>
        </p:nvSpPr>
        <p:spPr>
          <a:xfrm>
            <a:off x="6758115" y="4871793"/>
            <a:ext cx="50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D59DEA-23D3-41D5-901A-EB3A495E1E86}"/>
                  </a:ext>
                </a:extLst>
              </p:cNvPr>
              <p:cNvSpPr txBox="1"/>
              <p:nvPr/>
            </p:nvSpPr>
            <p:spPr>
              <a:xfrm>
                <a:off x="8761363" y="4670284"/>
                <a:ext cx="2688108" cy="716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260887834350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/>
                            <m:t>387420489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D59DEA-23D3-41D5-901A-EB3A495E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363" y="4670284"/>
                <a:ext cx="2688108" cy="716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761FDD7D-468B-42FD-A4DE-ED5CA21650BA}"/>
              </a:ext>
            </a:extLst>
          </p:cNvPr>
          <p:cNvSpPr/>
          <p:nvPr/>
        </p:nvSpPr>
        <p:spPr>
          <a:xfrm>
            <a:off x="6625406" y="5636211"/>
            <a:ext cx="4271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≈</a:t>
            </a:r>
            <a:r>
              <a:rPr lang="en-US" sz="2400" dirty="0"/>
              <a:t> </a:t>
            </a:r>
            <a:r>
              <a:rPr lang="en-US" sz="2400" b="1" dirty="0"/>
              <a:t>x674 </a:t>
            </a:r>
            <a:r>
              <a:rPr lang="en-US" sz="2400" dirty="0"/>
              <a:t>more computations!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12DADE9-C9EA-4B59-896B-8634BFEA7FDC}"/>
                  </a:ext>
                </a:extLst>
              </p:cNvPr>
              <p:cNvSpPr/>
              <p:nvPr/>
            </p:nvSpPr>
            <p:spPr>
              <a:xfrm>
                <a:off x="7184923" y="4794849"/>
                <a:ext cx="6419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12DADE9-C9EA-4B59-896B-8634BFEA7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23" y="4794849"/>
                <a:ext cx="64197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734DE3-AB14-4350-9AB3-52527884B2CB}"/>
              </a:ext>
            </a:extLst>
          </p:cNvPr>
          <p:cNvCxnSpPr>
            <a:cxnSpLocks/>
          </p:cNvCxnSpPr>
          <p:nvPr/>
        </p:nvCxnSpPr>
        <p:spPr>
          <a:xfrm>
            <a:off x="8029844" y="5109799"/>
            <a:ext cx="73151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9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F8D1-C73C-4B46-AC35-2903250E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It isn’t that simple!</a:t>
            </a:r>
          </a:p>
        </p:txBody>
      </p:sp>
      <p:pic>
        <p:nvPicPr>
          <p:cNvPr id="5122" name="Picture 2" descr="Image result for hex board">
            <a:extLst>
              <a:ext uri="{FF2B5EF4-FFF2-40B4-BE49-F238E27FC236}">
                <a16:creationId xmlns:a16="http://schemas.microsoft.com/office/drawing/2014/main" id="{C4BAC824-28D8-425C-B5FA-0718395DC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73" y="2510911"/>
            <a:ext cx="5414653" cy="337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2F173-FF57-4EA0-A2DE-94FE302FD66E}"/>
              </a:ext>
            </a:extLst>
          </p:cNvPr>
          <p:cNvCxnSpPr/>
          <p:nvPr/>
        </p:nvCxnSpPr>
        <p:spPr>
          <a:xfrm>
            <a:off x="3568390" y="2743200"/>
            <a:ext cx="1665249" cy="284727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C14A43-EE24-4371-A4FA-38831FFC92FC}"/>
              </a:ext>
            </a:extLst>
          </p:cNvPr>
          <p:cNvCxnSpPr/>
          <p:nvPr/>
        </p:nvCxnSpPr>
        <p:spPr>
          <a:xfrm>
            <a:off x="4241181" y="2743200"/>
            <a:ext cx="1665249" cy="284727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7AB3DC-22CB-48AA-A5CD-03A6BA5030C3}"/>
              </a:ext>
            </a:extLst>
          </p:cNvPr>
          <p:cNvCxnSpPr/>
          <p:nvPr/>
        </p:nvCxnSpPr>
        <p:spPr>
          <a:xfrm>
            <a:off x="4913972" y="2743200"/>
            <a:ext cx="1665249" cy="284727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ABA1A7-E0B6-4BCD-947F-67B0827F271E}"/>
              </a:ext>
            </a:extLst>
          </p:cNvPr>
          <p:cNvCxnSpPr/>
          <p:nvPr/>
        </p:nvCxnSpPr>
        <p:spPr>
          <a:xfrm>
            <a:off x="5555169" y="2743200"/>
            <a:ext cx="1665249" cy="284727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6AF376-5DA0-4128-8F14-48A56E5F0D3A}"/>
              </a:ext>
            </a:extLst>
          </p:cNvPr>
          <p:cNvCxnSpPr/>
          <p:nvPr/>
        </p:nvCxnSpPr>
        <p:spPr>
          <a:xfrm>
            <a:off x="6201941" y="2743200"/>
            <a:ext cx="1665249" cy="284727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F4425D-75DF-4F62-9FB4-ADBC3A07EA75}"/>
              </a:ext>
            </a:extLst>
          </p:cNvPr>
          <p:cNvCxnSpPr/>
          <p:nvPr/>
        </p:nvCxnSpPr>
        <p:spPr>
          <a:xfrm>
            <a:off x="5233639" y="5590478"/>
            <a:ext cx="672791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943928-6944-4EA1-8CF8-6259332E8E5C}"/>
              </a:ext>
            </a:extLst>
          </p:cNvPr>
          <p:cNvCxnSpPr/>
          <p:nvPr/>
        </p:nvCxnSpPr>
        <p:spPr>
          <a:xfrm>
            <a:off x="4248615" y="2743200"/>
            <a:ext cx="672791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DB2B3D-994F-457F-8389-5D4738259E1F}"/>
              </a:ext>
            </a:extLst>
          </p:cNvPr>
          <p:cNvCxnSpPr>
            <a:cxnSpLocks/>
          </p:cNvCxnSpPr>
          <p:nvPr/>
        </p:nvCxnSpPr>
        <p:spPr>
          <a:xfrm flipV="1">
            <a:off x="6579221" y="5590478"/>
            <a:ext cx="641197" cy="371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5EBED7-3626-4A4B-B5FB-28BBCCB1E53B}"/>
              </a:ext>
            </a:extLst>
          </p:cNvPr>
          <p:cNvCxnSpPr>
            <a:cxnSpLocks/>
          </p:cNvCxnSpPr>
          <p:nvPr/>
        </p:nvCxnSpPr>
        <p:spPr>
          <a:xfrm flipV="1">
            <a:off x="5555169" y="2741444"/>
            <a:ext cx="641197" cy="371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2DD0CB-75CE-4D9F-8077-07119FB58DD0}"/>
              </a:ext>
            </a:extLst>
          </p:cNvPr>
          <p:cNvCxnSpPr>
            <a:cxnSpLocks/>
          </p:cNvCxnSpPr>
          <p:nvPr/>
        </p:nvCxnSpPr>
        <p:spPr>
          <a:xfrm flipV="1">
            <a:off x="7874624" y="5585107"/>
            <a:ext cx="641197" cy="371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6DBB604-DD5F-419A-82A9-76C3622C651A}"/>
              </a:ext>
            </a:extLst>
          </p:cNvPr>
          <p:cNvSpPr txBox="1"/>
          <p:nvPr/>
        </p:nvSpPr>
        <p:spPr>
          <a:xfrm>
            <a:off x="8586439" y="3724068"/>
            <a:ext cx="278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winning sequence is 61 tiles long!</a:t>
            </a:r>
          </a:p>
        </p:txBody>
      </p:sp>
    </p:spTree>
    <p:extLst>
      <p:ext uri="{BB962C8B-B14F-4D97-AF65-F5344CB8AC3E}">
        <p14:creationId xmlns:p14="http://schemas.microsoft.com/office/powerpoint/2010/main" val="238225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5725-E1A0-4A05-9464-36AEF907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#2: Power-set Constraints*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B67EF6-D122-4BDF-AE1F-406603AA93C3}"/>
              </a:ext>
            </a:extLst>
          </p:cNvPr>
          <p:cNvSpPr/>
          <p:nvPr/>
        </p:nvSpPr>
        <p:spPr>
          <a:xfrm>
            <a:off x="1063513" y="2598420"/>
            <a:ext cx="1508760" cy="150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B2F8A4F6-62FB-49C4-B9BD-CD1EF7C87589}"/>
              </a:ext>
            </a:extLst>
          </p:cNvPr>
          <p:cNvSpPr/>
          <p:nvPr/>
        </p:nvSpPr>
        <p:spPr>
          <a:xfrm>
            <a:off x="1333500" y="302514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8343C-8121-4F3E-A3CD-F56CFFD8F5AE}"/>
              </a:ext>
            </a:extLst>
          </p:cNvPr>
          <p:cNvSpPr txBox="1"/>
          <p:nvPr/>
        </p:nvSpPr>
        <p:spPr>
          <a:xfrm>
            <a:off x="1343710" y="2991981"/>
            <a:ext cx="26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4081E9F-30D1-4A8B-B7FD-015B74173F95}"/>
              </a:ext>
            </a:extLst>
          </p:cNvPr>
          <p:cNvSpPr/>
          <p:nvPr/>
        </p:nvSpPr>
        <p:spPr>
          <a:xfrm>
            <a:off x="1697517" y="321564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89F85-FA46-4EDF-BD6D-BE660D072543}"/>
              </a:ext>
            </a:extLst>
          </p:cNvPr>
          <p:cNvSpPr txBox="1"/>
          <p:nvPr/>
        </p:nvSpPr>
        <p:spPr>
          <a:xfrm>
            <a:off x="1707727" y="3182481"/>
            <a:ext cx="26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0A58B49-6A3E-490F-9859-1378AE8A5CE4}"/>
              </a:ext>
            </a:extLst>
          </p:cNvPr>
          <p:cNvSpPr/>
          <p:nvPr/>
        </p:nvSpPr>
        <p:spPr>
          <a:xfrm>
            <a:off x="1344406" y="338328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7C895-602D-42DC-B6B6-20BA72283072}"/>
              </a:ext>
            </a:extLst>
          </p:cNvPr>
          <p:cNvSpPr txBox="1"/>
          <p:nvPr/>
        </p:nvSpPr>
        <p:spPr>
          <a:xfrm>
            <a:off x="1306221" y="3358830"/>
            <a:ext cx="37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46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E077ADFC-701B-47F6-AA45-DC272F3E7253}"/>
              </a:ext>
            </a:extLst>
          </p:cNvPr>
          <p:cNvSpPr/>
          <p:nvPr/>
        </p:nvSpPr>
        <p:spPr>
          <a:xfrm>
            <a:off x="1687306" y="361188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C0234-640F-415B-AF22-D095CE0CF7EB}"/>
              </a:ext>
            </a:extLst>
          </p:cNvPr>
          <p:cNvSpPr txBox="1"/>
          <p:nvPr/>
        </p:nvSpPr>
        <p:spPr>
          <a:xfrm>
            <a:off x="1642545" y="3596851"/>
            <a:ext cx="37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18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3EC98B5B-8C0F-48F2-9A4F-B70A3DD9D1EE}"/>
              </a:ext>
            </a:extLst>
          </p:cNvPr>
          <p:cNvSpPr/>
          <p:nvPr/>
        </p:nvSpPr>
        <p:spPr>
          <a:xfrm>
            <a:off x="1689159" y="2852559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F40FCF-F942-40E2-B209-FA8C17396F3C}"/>
              </a:ext>
            </a:extLst>
          </p:cNvPr>
          <p:cNvSpPr txBox="1"/>
          <p:nvPr/>
        </p:nvSpPr>
        <p:spPr>
          <a:xfrm>
            <a:off x="1652755" y="2825681"/>
            <a:ext cx="37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5D2F7BD7-6FE4-4AF0-B603-152400B1821C}"/>
              </a:ext>
            </a:extLst>
          </p:cNvPr>
          <p:cNvSpPr/>
          <p:nvPr/>
        </p:nvSpPr>
        <p:spPr>
          <a:xfrm>
            <a:off x="2043040" y="302514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B5A05-5261-4511-9746-E34B5B8FF99C}"/>
              </a:ext>
            </a:extLst>
          </p:cNvPr>
          <p:cNvSpPr txBox="1"/>
          <p:nvPr/>
        </p:nvSpPr>
        <p:spPr>
          <a:xfrm>
            <a:off x="2009197" y="3004081"/>
            <a:ext cx="37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34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75CD4098-E451-405A-8F43-7FA2A4E7D218}"/>
              </a:ext>
            </a:extLst>
          </p:cNvPr>
          <p:cNvSpPr/>
          <p:nvPr/>
        </p:nvSpPr>
        <p:spPr>
          <a:xfrm>
            <a:off x="2050628" y="3418910"/>
            <a:ext cx="282854" cy="24384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D6309D-809F-411C-ACB1-B4FF519F940F}"/>
              </a:ext>
            </a:extLst>
          </p:cNvPr>
          <p:cNvSpPr txBox="1"/>
          <p:nvPr/>
        </p:nvSpPr>
        <p:spPr>
          <a:xfrm>
            <a:off x="2011793" y="3409742"/>
            <a:ext cx="37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F8387-DFF7-4C91-A2B1-43A3AFBF000C}"/>
              </a:ext>
            </a:extLst>
          </p:cNvPr>
          <p:cNvSpPr txBox="1"/>
          <p:nvPr/>
        </p:nvSpPr>
        <p:spPr>
          <a:xfrm>
            <a:off x="964882" y="4235842"/>
            <a:ext cx="170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1. Maintain set of all cells controlled by player </a:t>
            </a:r>
            <a:r>
              <a:rPr lang="en-US" sz="1200" i="1" dirty="0"/>
              <a:t>p</a:t>
            </a:r>
            <a:endParaRPr lang="en-US" sz="12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B1BF86-0BEC-4D20-A2AE-82164CE23CD9}"/>
              </a:ext>
            </a:extLst>
          </p:cNvPr>
          <p:cNvCxnSpPr>
            <a:cxnSpLocks/>
          </p:cNvCxnSpPr>
          <p:nvPr/>
        </p:nvCxnSpPr>
        <p:spPr>
          <a:xfrm>
            <a:off x="2918460" y="3350121"/>
            <a:ext cx="6781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70E5BE4-080D-4F6B-9892-A6031AEDA6BA}"/>
              </a:ext>
            </a:extLst>
          </p:cNvPr>
          <p:cNvSpPr txBox="1"/>
          <p:nvPr/>
        </p:nvSpPr>
        <p:spPr>
          <a:xfrm>
            <a:off x="3848100" y="2727067"/>
            <a:ext cx="30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{28, 2, 12, 13, 42, 16, 8, 45}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474ADB-1F70-4B5F-AB78-4B0FE5D87A9C}"/>
              </a:ext>
            </a:extLst>
          </p:cNvPr>
          <p:cNvSpPr txBox="1"/>
          <p:nvPr/>
        </p:nvSpPr>
        <p:spPr>
          <a:xfrm>
            <a:off x="3848100" y="3555861"/>
            <a:ext cx="30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{55, 11, 3, 31, 21, 42, 8, 27}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016A5B-B2DD-46D1-A710-D962385EAE0B}"/>
              </a:ext>
            </a:extLst>
          </p:cNvPr>
          <p:cNvSpPr txBox="1"/>
          <p:nvPr/>
        </p:nvSpPr>
        <p:spPr>
          <a:xfrm>
            <a:off x="3848100" y="3138547"/>
            <a:ext cx="30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220F90-4856-4956-8D41-A468FC1960E8}"/>
                  </a:ext>
                </a:extLst>
              </p:cNvPr>
              <p:cNvSpPr txBox="1"/>
              <p:nvPr/>
            </p:nvSpPr>
            <p:spPr>
              <a:xfrm>
                <a:off x="3940599" y="4235841"/>
                <a:ext cx="28858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2. Generate all* </a:t>
                </a:r>
                <a:r>
                  <a:rPr lang="en-US" sz="1200" strike="sngStrike" dirty="0">
                    <a:solidFill>
                      <a:srgbClr val="FF3300"/>
                    </a:solidFill>
                  </a:rPr>
                  <a:t>9-length subsets</a:t>
                </a:r>
                <a:r>
                  <a:rPr lang="en-US" sz="1200" dirty="0"/>
                  <a:t> n-length subsets [9, 61], </a:t>
                </a:r>
                <a:r>
                  <a:rPr lang="en-US" sz="1200" dirty="0" err="1"/>
                  <a:t>s.t.</a:t>
                </a:r>
                <a:r>
                  <a:rPr lang="en-US" sz="1200" dirty="0"/>
                  <a:t> each</a:t>
                </a:r>
                <a:r>
                  <a:rPr lang="en-US" sz="12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(element in the </a:t>
                </a:r>
                <a:r>
                  <a:rPr lang="en-US" sz="1200" i="1" dirty="0" err="1"/>
                  <a:t>i</a:t>
                </a:r>
                <a:r>
                  <a:rPr lang="en-US" sz="1200" dirty="0" err="1"/>
                  <a:t>th</a:t>
                </a:r>
                <a:r>
                  <a:rPr lang="en-US" sz="1200" dirty="0"/>
                  <a:t> position) is a member of the </a:t>
                </a:r>
                <a:r>
                  <a:rPr lang="en-US" sz="1200" i="1" dirty="0" err="1"/>
                  <a:t>ith</a:t>
                </a:r>
                <a:r>
                  <a:rPr lang="en-US" sz="1200" i="1" dirty="0"/>
                  <a:t> column</a:t>
                </a:r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220F90-4856-4956-8D41-A468FC196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99" y="4235841"/>
                <a:ext cx="2885861" cy="830997"/>
              </a:xfrm>
              <a:prstGeom prst="rect">
                <a:avLst/>
              </a:prstGeom>
              <a:blipFill>
                <a:blip r:embed="rId3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6D5927-F2BE-495C-A039-9E7F2CF8E2E2}"/>
              </a:ext>
            </a:extLst>
          </p:cNvPr>
          <p:cNvCxnSpPr>
            <a:cxnSpLocks/>
          </p:cNvCxnSpPr>
          <p:nvPr/>
        </p:nvCxnSpPr>
        <p:spPr>
          <a:xfrm>
            <a:off x="6979920" y="3350121"/>
            <a:ext cx="6781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D1E584E-2C15-4023-A00F-82E67A475B83}"/>
              </a:ext>
            </a:extLst>
          </p:cNvPr>
          <p:cNvSpPr/>
          <p:nvPr/>
        </p:nvSpPr>
        <p:spPr>
          <a:xfrm>
            <a:off x="7840980" y="318652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73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354DFDDF-4F57-4C68-B75F-E2D0248EF570}"/>
              </a:ext>
            </a:extLst>
          </p:cNvPr>
          <p:cNvCxnSpPr>
            <a:cxnSpLocks/>
          </p:cNvCxnSpPr>
          <p:nvPr/>
        </p:nvCxnSpPr>
        <p:spPr>
          <a:xfrm>
            <a:off x="8282126" y="3378815"/>
            <a:ext cx="747574" cy="37921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D4331C42-BEEA-4C4C-BD51-2D70B980E3A4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8282126" y="2991981"/>
            <a:ext cx="747574" cy="37921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BF5ADF0-EC2E-4A86-802C-852B92A0E81C}"/>
                  </a:ext>
                </a:extLst>
              </p:cNvPr>
              <p:cNvSpPr/>
              <p:nvPr/>
            </p:nvSpPr>
            <p:spPr>
              <a:xfrm>
                <a:off x="9022615" y="2791628"/>
                <a:ext cx="789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BF5ADF0-EC2E-4A86-802C-852B92A0E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615" y="2791628"/>
                <a:ext cx="7897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3E9B985-9D52-41A9-8234-94C83D3F4667}"/>
                  </a:ext>
                </a:extLst>
              </p:cNvPr>
              <p:cNvSpPr/>
              <p:nvPr/>
            </p:nvSpPr>
            <p:spPr>
              <a:xfrm>
                <a:off x="9022615" y="3555861"/>
                <a:ext cx="789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3E9B985-9D52-41A9-8234-94C83D3F4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615" y="3555861"/>
                <a:ext cx="7897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CC52FA-03EC-48DE-8338-EABEB41E6F85}"/>
              </a:ext>
            </a:extLst>
          </p:cNvPr>
          <p:cNvCxnSpPr>
            <a:stCxn id="40" idx="3"/>
          </p:cNvCxnSpPr>
          <p:nvPr/>
        </p:nvCxnSpPr>
        <p:spPr>
          <a:xfrm flipV="1">
            <a:off x="9812383" y="2974479"/>
            <a:ext cx="314597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F232D24-8D7A-43FE-A40D-01F1C80702D0}"/>
              </a:ext>
            </a:extLst>
          </p:cNvPr>
          <p:cNvCxnSpPr/>
          <p:nvPr/>
        </p:nvCxnSpPr>
        <p:spPr>
          <a:xfrm flipV="1">
            <a:off x="9807484" y="3752166"/>
            <a:ext cx="314597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306A081-1D4E-4588-A8A1-8B2825C9DBF1}"/>
                  </a:ext>
                </a:extLst>
              </p:cNvPr>
              <p:cNvSpPr/>
              <p:nvPr/>
            </p:nvSpPr>
            <p:spPr>
              <a:xfrm>
                <a:off x="10206333" y="2791628"/>
                <a:ext cx="10275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65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306A081-1D4E-4588-A8A1-8B2825C9DB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333" y="2791628"/>
                <a:ext cx="1027525" cy="369332"/>
              </a:xfrm>
              <a:prstGeom prst="rect">
                <a:avLst/>
              </a:prstGeom>
              <a:blipFill>
                <a:blip r:embed="rId6"/>
                <a:stretch>
                  <a:fillRect t="-9836" r="-41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8361FF9-77AD-44F3-B731-2F0C98A5E446}"/>
                  </a:ext>
                </a:extLst>
              </p:cNvPr>
              <p:cNvSpPr/>
              <p:nvPr/>
            </p:nvSpPr>
            <p:spPr>
              <a:xfrm>
                <a:off x="10206333" y="3556754"/>
                <a:ext cx="10275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8361FF9-77AD-44F3-B731-2F0C98A5E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333" y="3556754"/>
                <a:ext cx="1027525" cy="369332"/>
              </a:xfrm>
              <a:prstGeom prst="rect">
                <a:avLst/>
              </a:prstGeom>
              <a:blipFill>
                <a:blip r:embed="rId7"/>
                <a:stretch>
                  <a:fillRect t="-8197" r="-41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ECA0CE33-1802-40E4-A1CA-D5509F866A81}"/>
              </a:ext>
            </a:extLst>
          </p:cNvPr>
          <p:cNvSpPr txBox="1"/>
          <p:nvPr/>
        </p:nvSpPr>
        <p:spPr>
          <a:xfrm>
            <a:off x="8421084" y="4235841"/>
            <a:ext cx="299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3. For each element in a set, check if the subsequent element obeys an “adjacency” rule. 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4446CB7-2A77-42B0-A3EC-FDC1F7471AA4}"/>
              </a:ext>
            </a:extLst>
          </p:cNvPr>
          <p:cNvCxnSpPr>
            <a:cxnSpLocks/>
          </p:cNvCxnSpPr>
          <p:nvPr/>
        </p:nvCxnSpPr>
        <p:spPr>
          <a:xfrm flipH="1">
            <a:off x="7840980" y="3382346"/>
            <a:ext cx="441146" cy="1150142"/>
          </a:xfrm>
          <a:prstGeom prst="bentConnector4">
            <a:avLst>
              <a:gd name="adj1" fmla="val -51820"/>
              <a:gd name="adj2" fmla="val 5802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CF538FC-92E8-447B-ABC5-7E5DF8C22047}"/>
                  </a:ext>
                </a:extLst>
              </p:cNvPr>
              <p:cNvSpPr/>
              <p:nvPr/>
            </p:nvSpPr>
            <p:spPr>
              <a:xfrm>
                <a:off x="7446096" y="4495277"/>
                <a:ext cx="887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−9?</m:t>
                      </m:r>
                    </m:oMath>
                  </m:oMathPara>
                </a14:m>
                <a:endParaRPr lang="en-US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CF538FC-92E8-447B-ABC5-7E5DF8C22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96" y="4495277"/>
                <a:ext cx="8875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36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CB7B-5C6F-477E-A6FA-63D4F9BE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#3: Following the Line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1410FEB8-7994-4F0A-8921-49A524DA3DDE}"/>
              </a:ext>
            </a:extLst>
          </p:cNvPr>
          <p:cNvSpPr/>
          <p:nvPr/>
        </p:nvSpPr>
        <p:spPr>
          <a:xfrm rot="16200000">
            <a:off x="662207" y="2682612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A6BDF95-6677-4C7F-9695-9092AB0E68F2}"/>
              </a:ext>
            </a:extLst>
          </p:cNvPr>
          <p:cNvSpPr/>
          <p:nvPr/>
        </p:nvSpPr>
        <p:spPr>
          <a:xfrm rot="16200000">
            <a:off x="911829" y="2682612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3AD0C9C-6647-40B9-B0CE-3F3E17009A18}"/>
              </a:ext>
            </a:extLst>
          </p:cNvPr>
          <p:cNvSpPr/>
          <p:nvPr/>
        </p:nvSpPr>
        <p:spPr>
          <a:xfrm rot="16200000">
            <a:off x="1161451" y="2682611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8A9A8B5D-A42D-47B2-B0E3-A53102860D4B}"/>
              </a:ext>
            </a:extLst>
          </p:cNvPr>
          <p:cNvSpPr/>
          <p:nvPr/>
        </p:nvSpPr>
        <p:spPr>
          <a:xfrm rot="16200000">
            <a:off x="1411074" y="2682609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AAF7C73-F1A7-472E-A61F-21CCB50C92D0}"/>
              </a:ext>
            </a:extLst>
          </p:cNvPr>
          <p:cNvSpPr/>
          <p:nvPr/>
        </p:nvSpPr>
        <p:spPr>
          <a:xfrm rot="16200000">
            <a:off x="1660697" y="268260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4AA43AE-C330-4CE3-A027-B35254D8E048}"/>
              </a:ext>
            </a:extLst>
          </p:cNvPr>
          <p:cNvSpPr/>
          <p:nvPr/>
        </p:nvSpPr>
        <p:spPr>
          <a:xfrm rot="16200000">
            <a:off x="1910318" y="2682602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3499328-543B-49A4-A4DE-8009A681BD04}"/>
              </a:ext>
            </a:extLst>
          </p:cNvPr>
          <p:cNvSpPr/>
          <p:nvPr/>
        </p:nvSpPr>
        <p:spPr>
          <a:xfrm rot="16200000">
            <a:off x="2159941" y="2682603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65A0740-626F-453F-A24F-6C52D8720BFF}"/>
              </a:ext>
            </a:extLst>
          </p:cNvPr>
          <p:cNvSpPr/>
          <p:nvPr/>
        </p:nvSpPr>
        <p:spPr>
          <a:xfrm rot="16200000">
            <a:off x="2409562" y="2682602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204BCC94-5BE8-4618-BAEF-E072180C444C}"/>
              </a:ext>
            </a:extLst>
          </p:cNvPr>
          <p:cNvSpPr/>
          <p:nvPr/>
        </p:nvSpPr>
        <p:spPr>
          <a:xfrm rot="16200000">
            <a:off x="2659184" y="2682602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CB7F0FF8-C77D-4925-B789-D3FD27E5E44D}"/>
              </a:ext>
            </a:extLst>
          </p:cNvPr>
          <p:cNvSpPr/>
          <p:nvPr/>
        </p:nvSpPr>
        <p:spPr>
          <a:xfrm rot="16200000">
            <a:off x="799739" y="2909352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EC9910A-CBD2-4886-BBF0-FBC1E8467248}"/>
              </a:ext>
            </a:extLst>
          </p:cNvPr>
          <p:cNvSpPr/>
          <p:nvPr/>
        </p:nvSpPr>
        <p:spPr>
          <a:xfrm rot="16200000">
            <a:off x="1049361" y="2909352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8A5494F-7F9F-45FB-8A0B-A3FF0E8781EF}"/>
              </a:ext>
            </a:extLst>
          </p:cNvPr>
          <p:cNvSpPr/>
          <p:nvPr/>
        </p:nvSpPr>
        <p:spPr>
          <a:xfrm rot="16200000">
            <a:off x="1298983" y="2909351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37150F9A-AFC2-46CC-92C2-98C048A3B240}"/>
              </a:ext>
            </a:extLst>
          </p:cNvPr>
          <p:cNvSpPr/>
          <p:nvPr/>
        </p:nvSpPr>
        <p:spPr>
          <a:xfrm rot="16200000">
            <a:off x="1548606" y="2909349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85D47DDE-6890-4B8D-8B10-D377AD71D213}"/>
              </a:ext>
            </a:extLst>
          </p:cNvPr>
          <p:cNvSpPr/>
          <p:nvPr/>
        </p:nvSpPr>
        <p:spPr>
          <a:xfrm rot="16200000">
            <a:off x="1798229" y="290934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7F451B34-C6C2-4B15-838D-4ACB74885646}"/>
              </a:ext>
            </a:extLst>
          </p:cNvPr>
          <p:cNvSpPr/>
          <p:nvPr/>
        </p:nvSpPr>
        <p:spPr>
          <a:xfrm rot="16200000">
            <a:off x="2047850" y="2909342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58BA6F9-7ACE-49BC-80E3-F4E5480146C4}"/>
              </a:ext>
            </a:extLst>
          </p:cNvPr>
          <p:cNvSpPr/>
          <p:nvPr/>
        </p:nvSpPr>
        <p:spPr>
          <a:xfrm rot="16200000">
            <a:off x="2297473" y="2909343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175663CD-377B-4D49-AE17-A43C22426999}"/>
              </a:ext>
            </a:extLst>
          </p:cNvPr>
          <p:cNvSpPr/>
          <p:nvPr/>
        </p:nvSpPr>
        <p:spPr>
          <a:xfrm rot="16200000">
            <a:off x="2547094" y="2909342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F8F62FB8-FAD1-433F-A54D-E2071AC06C5D}"/>
              </a:ext>
            </a:extLst>
          </p:cNvPr>
          <p:cNvSpPr/>
          <p:nvPr/>
        </p:nvSpPr>
        <p:spPr>
          <a:xfrm rot="16200000">
            <a:off x="2796716" y="2909342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DB05FFC9-0FCC-4392-B3FC-F766C1ED432F}"/>
              </a:ext>
            </a:extLst>
          </p:cNvPr>
          <p:cNvSpPr/>
          <p:nvPr/>
        </p:nvSpPr>
        <p:spPr>
          <a:xfrm rot="16200000">
            <a:off x="918683" y="313981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1019D302-FE40-435C-8A22-FD8195866577}"/>
              </a:ext>
            </a:extLst>
          </p:cNvPr>
          <p:cNvSpPr/>
          <p:nvPr/>
        </p:nvSpPr>
        <p:spPr>
          <a:xfrm rot="16200000">
            <a:off x="1168305" y="313981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40C6704-F0AB-43C0-997C-09D2FD655633}"/>
              </a:ext>
            </a:extLst>
          </p:cNvPr>
          <p:cNvSpPr/>
          <p:nvPr/>
        </p:nvSpPr>
        <p:spPr>
          <a:xfrm rot="16200000">
            <a:off x="1417927" y="3139809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1EDB71CC-7082-41A2-8547-411E5DBCF6C3}"/>
              </a:ext>
            </a:extLst>
          </p:cNvPr>
          <p:cNvSpPr/>
          <p:nvPr/>
        </p:nvSpPr>
        <p:spPr>
          <a:xfrm rot="16200000">
            <a:off x="1667550" y="3139807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E3FFC4B8-32F8-435D-9525-83D5EF148E27}"/>
              </a:ext>
            </a:extLst>
          </p:cNvPr>
          <p:cNvSpPr/>
          <p:nvPr/>
        </p:nvSpPr>
        <p:spPr>
          <a:xfrm rot="16200000">
            <a:off x="1917173" y="313980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9AB1689-5ECA-4A67-B6BD-1288D9DFC5BF}"/>
              </a:ext>
            </a:extLst>
          </p:cNvPr>
          <p:cNvSpPr/>
          <p:nvPr/>
        </p:nvSpPr>
        <p:spPr>
          <a:xfrm rot="16200000">
            <a:off x="2166794" y="313980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38D65AD9-D015-4CA8-A8C1-FF88961A557D}"/>
              </a:ext>
            </a:extLst>
          </p:cNvPr>
          <p:cNvSpPr/>
          <p:nvPr/>
        </p:nvSpPr>
        <p:spPr>
          <a:xfrm rot="16200000">
            <a:off x="2416417" y="3139801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0CD3D092-50CB-4D2F-8D42-974CC0076CE6}"/>
              </a:ext>
            </a:extLst>
          </p:cNvPr>
          <p:cNvSpPr/>
          <p:nvPr/>
        </p:nvSpPr>
        <p:spPr>
          <a:xfrm rot="16200000">
            <a:off x="2666038" y="313980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2B68180F-8B65-4638-8564-8EF2E61B2D2A}"/>
              </a:ext>
            </a:extLst>
          </p:cNvPr>
          <p:cNvSpPr/>
          <p:nvPr/>
        </p:nvSpPr>
        <p:spPr>
          <a:xfrm rot="16200000">
            <a:off x="2915660" y="313980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CDE140F9-6839-4D05-8303-7BB69D211832}"/>
              </a:ext>
            </a:extLst>
          </p:cNvPr>
          <p:cNvSpPr/>
          <p:nvPr/>
        </p:nvSpPr>
        <p:spPr>
          <a:xfrm rot="16200000">
            <a:off x="1056215" y="336655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574EAFF7-30BB-4075-A62F-2E7624548F33}"/>
              </a:ext>
            </a:extLst>
          </p:cNvPr>
          <p:cNvSpPr/>
          <p:nvPr/>
        </p:nvSpPr>
        <p:spPr>
          <a:xfrm rot="16200000">
            <a:off x="1305837" y="336655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96F0E985-B2F8-463F-9367-7B558EED66D7}"/>
              </a:ext>
            </a:extLst>
          </p:cNvPr>
          <p:cNvSpPr/>
          <p:nvPr/>
        </p:nvSpPr>
        <p:spPr>
          <a:xfrm rot="16200000">
            <a:off x="1555459" y="3366549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BAE3C302-8A91-4A1F-847D-A3A5A1B2224B}"/>
              </a:ext>
            </a:extLst>
          </p:cNvPr>
          <p:cNvSpPr/>
          <p:nvPr/>
        </p:nvSpPr>
        <p:spPr>
          <a:xfrm rot="16200000">
            <a:off x="1805082" y="3366547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1DA1F356-0701-43CD-87E7-75A24B581A1B}"/>
              </a:ext>
            </a:extLst>
          </p:cNvPr>
          <p:cNvSpPr/>
          <p:nvPr/>
        </p:nvSpPr>
        <p:spPr>
          <a:xfrm rot="16200000">
            <a:off x="2054705" y="336654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0B4DD148-8608-42BE-A49F-81EFAD44F153}"/>
              </a:ext>
            </a:extLst>
          </p:cNvPr>
          <p:cNvSpPr/>
          <p:nvPr/>
        </p:nvSpPr>
        <p:spPr>
          <a:xfrm rot="16200000">
            <a:off x="2304326" y="336654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8D5BAFA9-B5D7-49DF-A313-C4B3E088A884}"/>
              </a:ext>
            </a:extLst>
          </p:cNvPr>
          <p:cNvSpPr/>
          <p:nvPr/>
        </p:nvSpPr>
        <p:spPr>
          <a:xfrm rot="16200000">
            <a:off x="2553949" y="3366541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9A5D425B-1807-473B-A7D1-107DEEE0992E}"/>
              </a:ext>
            </a:extLst>
          </p:cNvPr>
          <p:cNvSpPr/>
          <p:nvPr/>
        </p:nvSpPr>
        <p:spPr>
          <a:xfrm rot="16200000">
            <a:off x="2803570" y="336654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7F65D522-01DD-4548-B4A7-2C882D6642C7}"/>
              </a:ext>
            </a:extLst>
          </p:cNvPr>
          <p:cNvSpPr/>
          <p:nvPr/>
        </p:nvSpPr>
        <p:spPr>
          <a:xfrm rot="16200000">
            <a:off x="3053192" y="336654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4609F37A-943A-4279-8597-D87127DFD8B7}"/>
              </a:ext>
            </a:extLst>
          </p:cNvPr>
          <p:cNvSpPr/>
          <p:nvPr/>
        </p:nvSpPr>
        <p:spPr>
          <a:xfrm rot="16200000">
            <a:off x="1178874" y="359329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3EE61016-549E-49D9-9756-84F4C6A595BB}"/>
              </a:ext>
            </a:extLst>
          </p:cNvPr>
          <p:cNvSpPr/>
          <p:nvPr/>
        </p:nvSpPr>
        <p:spPr>
          <a:xfrm rot="16200000">
            <a:off x="1428496" y="359329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CFEC0797-CEA7-4496-A67F-DE529D71908C}"/>
              </a:ext>
            </a:extLst>
          </p:cNvPr>
          <p:cNvSpPr/>
          <p:nvPr/>
        </p:nvSpPr>
        <p:spPr>
          <a:xfrm rot="16200000">
            <a:off x="1678118" y="3593295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4A3A8E23-3584-4B42-962E-4D7373BE4907}"/>
              </a:ext>
            </a:extLst>
          </p:cNvPr>
          <p:cNvSpPr/>
          <p:nvPr/>
        </p:nvSpPr>
        <p:spPr>
          <a:xfrm rot="16200000">
            <a:off x="1927741" y="3593293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6068C2FA-6A32-4500-A841-3E43C323AE5B}"/>
              </a:ext>
            </a:extLst>
          </p:cNvPr>
          <p:cNvSpPr/>
          <p:nvPr/>
        </p:nvSpPr>
        <p:spPr>
          <a:xfrm rot="16200000">
            <a:off x="2177364" y="359329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2771606D-7DC7-43AF-99C6-6C8715A3051E}"/>
              </a:ext>
            </a:extLst>
          </p:cNvPr>
          <p:cNvSpPr/>
          <p:nvPr/>
        </p:nvSpPr>
        <p:spPr>
          <a:xfrm rot="16200000">
            <a:off x="2426985" y="359328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5AFDE5E1-5DA3-4514-A9B1-98CE18210154}"/>
              </a:ext>
            </a:extLst>
          </p:cNvPr>
          <p:cNvSpPr/>
          <p:nvPr/>
        </p:nvSpPr>
        <p:spPr>
          <a:xfrm rot="16200000">
            <a:off x="2676608" y="3593287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F0E048BA-7AC3-4044-B812-F952C1598269}"/>
              </a:ext>
            </a:extLst>
          </p:cNvPr>
          <p:cNvSpPr/>
          <p:nvPr/>
        </p:nvSpPr>
        <p:spPr>
          <a:xfrm rot="16200000">
            <a:off x="2926229" y="359328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61B20AC5-886C-42BA-8BA2-D0208FB43ECC}"/>
              </a:ext>
            </a:extLst>
          </p:cNvPr>
          <p:cNvSpPr/>
          <p:nvPr/>
        </p:nvSpPr>
        <p:spPr>
          <a:xfrm rot="16200000">
            <a:off x="3175851" y="359328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116571E8-4761-4C9A-B37B-7DF28B9A7998}"/>
              </a:ext>
            </a:extLst>
          </p:cNvPr>
          <p:cNvSpPr/>
          <p:nvPr/>
        </p:nvSpPr>
        <p:spPr>
          <a:xfrm rot="16200000">
            <a:off x="1316406" y="382003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5C546FDC-FBF3-4F68-8F24-908DCA9665D0}"/>
              </a:ext>
            </a:extLst>
          </p:cNvPr>
          <p:cNvSpPr/>
          <p:nvPr/>
        </p:nvSpPr>
        <p:spPr>
          <a:xfrm rot="16200000">
            <a:off x="1566028" y="382003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D66B368B-52BA-4367-A3F2-356E7ACCE705}"/>
              </a:ext>
            </a:extLst>
          </p:cNvPr>
          <p:cNvSpPr/>
          <p:nvPr/>
        </p:nvSpPr>
        <p:spPr>
          <a:xfrm rot="16200000">
            <a:off x="1815650" y="3820035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BBF2EDC0-7780-4291-A547-9AEAEEBE4B51}"/>
              </a:ext>
            </a:extLst>
          </p:cNvPr>
          <p:cNvSpPr/>
          <p:nvPr/>
        </p:nvSpPr>
        <p:spPr>
          <a:xfrm rot="16200000">
            <a:off x="2065273" y="3820033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87041E74-C8B9-4197-9782-F1301A9EBA56}"/>
              </a:ext>
            </a:extLst>
          </p:cNvPr>
          <p:cNvSpPr/>
          <p:nvPr/>
        </p:nvSpPr>
        <p:spPr>
          <a:xfrm rot="16200000">
            <a:off x="2314896" y="382003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D08BD0F8-E847-4CF0-A2B9-B274FCAB6856}"/>
              </a:ext>
            </a:extLst>
          </p:cNvPr>
          <p:cNvSpPr/>
          <p:nvPr/>
        </p:nvSpPr>
        <p:spPr>
          <a:xfrm rot="16200000">
            <a:off x="2564517" y="382002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AC864621-4AD8-41A1-ADB9-B61E82C343C1}"/>
              </a:ext>
            </a:extLst>
          </p:cNvPr>
          <p:cNvSpPr/>
          <p:nvPr/>
        </p:nvSpPr>
        <p:spPr>
          <a:xfrm rot="16200000">
            <a:off x="2814140" y="3820027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DBD545D4-747C-4004-8C92-070B6998901F}"/>
              </a:ext>
            </a:extLst>
          </p:cNvPr>
          <p:cNvSpPr/>
          <p:nvPr/>
        </p:nvSpPr>
        <p:spPr>
          <a:xfrm rot="16200000">
            <a:off x="3063761" y="382002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4DB46F30-C8B5-4517-95E8-595D5EBD9680}"/>
              </a:ext>
            </a:extLst>
          </p:cNvPr>
          <p:cNvSpPr/>
          <p:nvPr/>
        </p:nvSpPr>
        <p:spPr>
          <a:xfrm rot="16200000">
            <a:off x="3313383" y="382002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C075A79C-614A-4B1C-BEB8-4643158E2B27}"/>
              </a:ext>
            </a:extLst>
          </p:cNvPr>
          <p:cNvSpPr/>
          <p:nvPr/>
        </p:nvSpPr>
        <p:spPr>
          <a:xfrm rot="16200000">
            <a:off x="1435350" y="405049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6DDD7632-1F9B-4081-9F7F-967602F2B90E}"/>
              </a:ext>
            </a:extLst>
          </p:cNvPr>
          <p:cNvSpPr/>
          <p:nvPr/>
        </p:nvSpPr>
        <p:spPr>
          <a:xfrm rot="16200000">
            <a:off x="1684972" y="405049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41E5A2D5-AB19-4529-ABC0-5F0287B71731}"/>
              </a:ext>
            </a:extLst>
          </p:cNvPr>
          <p:cNvSpPr/>
          <p:nvPr/>
        </p:nvSpPr>
        <p:spPr>
          <a:xfrm rot="16200000">
            <a:off x="1934594" y="4050493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2075216A-D231-4589-96AC-2F69B7C4C2A7}"/>
              </a:ext>
            </a:extLst>
          </p:cNvPr>
          <p:cNvSpPr/>
          <p:nvPr/>
        </p:nvSpPr>
        <p:spPr>
          <a:xfrm rot="16200000">
            <a:off x="2184217" y="4050491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743FDD63-6844-4B47-8AF5-4B4F1A38F93B}"/>
              </a:ext>
            </a:extLst>
          </p:cNvPr>
          <p:cNvSpPr/>
          <p:nvPr/>
        </p:nvSpPr>
        <p:spPr>
          <a:xfrm rot="16200000">
            <a:off x="2433840" y="4050488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1236EAF9-2697-4854-9B34-B337112AE0F8}"/>
              </a:ext>
            </a:extLst>
          </p:cNvPr>
          <p:cNvSpPr/>
          <p:nvPr/>
        </p:nvSpPr>
        <p:spPr>
          <a:xfrm rot="16200000">
            <a:off x="2683461" y="405048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0E327FED-4F33-422D-AC7B-0FD5671C3FEE}"/>
              </a:ext>
            </a:extLst>
          </p:cNvPr>
          <p:cNvSpPr/>
          <p:nvPr/>
        </p:nvSpPr>
        <p:spPr>
          <a:xfrm rot="16200000">
            <a:off x="2933084" y="4050485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947C9530-1CF6-41B6-8912-093FAC6460D7}"/>
              </a:ext>
            </a:extLst>
          </p:cNvPr>
          <p:cNvSpPr/>
          <p:nvPr/>
        </p:nvSpPr>
        <p:spPr>
          <a:xfrm rot="16200000">
            <a:off x="3182705" y="405048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D33E6390-903B-4DC4-948B-A9EE1315CEA4}"/>
              </a:ext>
            </a:extLst>
          </p:cNvPr>
          <p:cNvSpPr/>
          <p:nvPr/>
        </p:nvSpPr>
        <p:spPr>
          <a:xfrm rot="16200000">
            <a:off x="3432327" y="405048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D0C896C0-1ACD-4BC7-B769-550831D3D564}"/>
              </a:ext>
            </a:extLst>
          </p:cNvPr>
          <p:cNvSpPr/>
          <p:nvPr/>
        </p:nvSpPr>
        <p:spPr>
          <a:xfrm rot="16200000">
            <a:off x="1572882" y="427723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AAE7B7AF-0C9C-4F56-912B-BF445516A133}"/>
              </a:ext>
            </a:extLst>
          </p:cNvPr>
          <p:cNvSpPr/>
          <p:nvPr/>
        </p:nvSpPr>
        <p:spPr>
          <a:xfrm rot="16200000">
            <a:off x="1822504" y="427723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8D6AB45C-3D22-4BCD-89D1-320948B695C3}"/>
              </a:ext>
            </a:extLst>
          </p:cNvPr>
          <p:cNvSpPr/>
          <p:nvPr/>
        </p:nvSpPr>
        <p:spPr>
          <a:xfrm rot="16200000">
            <a:off x="2072126" y="4277233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B586FADB-FAD9-4B2F-BBB5-8882A3EC2B5C}"/>
              </a:ext>
            </a:extLst>
          </p:cNvPr>
          <p:cNvSpPr/>
          <p:nvPr/>
        </p:nvSpPr>
        <p:spPr>
          <a:xfrm rot="16200000">
            <a:off x="2321749" y="4277231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2EE6E7CD-D3B0-4B71-9ECD-A0DE160F3F93}"/>
              </a:ext>
            </a:extLst>
          </p:cNvPr>
          <p:cNvSpPr/>
          <p:nvPr/>
        </p:nvSpPr>
        <p:spPr>
          <a:xfrm rot="16200000">
            <a:off x="2571372" y="4277228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416819CF-5D91-4FF0-8B90-ECF3A5085D67}"/>
              </a:ext>
            </a:extLst>
          </p:cNvPr>
          <p:cNvSpPr/>
          <p:nvPr/>
        </p:nvSpPr>
        <p:spPr>
          <a:xfrm rot="16200000">
            <a:off x="2820993" y="427722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8F11F421-874C-4817-BC3A-ED658247CA2B}"/>
              </a:ext>
            </a:extLst>
          </p:cNvPr>
          <p:cNvSpPr/>
          <p:nvPr/>
        </p:nvSpPr>
        <p:spPr>
          <a:xfrm rot="16200000">
            <a:off x="3070616" y="4277225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Hexagon 75">
            <a:extLst>
              <a:ext uri="{FF2B5EF4-FFF2-40B4-BE49-F238E27FC236}">
                <a16:creationId xmlns:a16="http://schemas.microsoft.com/office/drawing/2014/main" id="{A6BF0BD0-1457-4ADC-BD65-A95F7002118C}"/>
              </a:ext>
            </a:extLst>
          </p:cNvPr>
          <p:cNvSpPr/>
          <p:nvPr/>
        </p:nvSpPr>
        <p:spPr>
          <a:xfrm rot="16200000">
            <a:off x="3320237" y="427722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Hexagon 76">
            <a:extLst>
              <a:ext uri="{FF2B5EF4-FFF2-40B4-BE49-F238E27FC236}">
                <a16:creationId xmlns:a16="http://schemas.microsoft.com/office/drawing/2014/main" id="{43035C12-A651-4223-8DCD-FB105A59E47E}"/>
              </a:ext>
            </a:extLst>
          </p:cNvPr>
          <p:cNvSpPr/>
          <p:nvPr/>
        </p:nvSpPr>
        <p:spPr>
          <a:xfrm rot="16200000">
            <a:off x="3569859" y="427722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13F5DF2B-1278-4690-80CB-1724853F94A2}"/>
              </a:ext>
            </a:extLst>
          </p:cNvPr>
          <p:cNvSpPr/>
          <p:nvPr/>
        </p:nvSpPr>
        <p:spPr>
          <a:xfrm rot="16200000">
            <a:off x="1697693" y="450397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Hexagon 78">
            <a:extLst>
              <a:ext uri="{FF2B5EF4-FFF2-40B4-BE49-F238E27FC236}">
                <a16:creationId xmlns:a16="http://schemas.microsoft.com/office/drawing/2014/main" id="{37DD02DD-BED4-41B4-B96F-BEC923924AD9}"/>
              </a:ext>
            </a:extLst>
          </p:cNvPr>
          <p:cNvSpPr/>
          <p:nvPr/>
        </p:nvSpPr>
        <p:spPr>
          <a:xfrm rot="16200000">
            <a:off x="1947315" y="450397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414A6354-1E9F-4C36-82B7-FAD3590E5F86}"/>
              </a:ext>
            </a:extLst>
          </p:cNvPr>
          <p:cNvSpPr/>
          <p:nvPr/>
        </p:nvSpPr>
        <p:spPr>
          <a:xfrm rot="16200000">
            <a:off x="2196937" y="4503973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705C2227-F3A6-4D3D-9AA6-C58072384194}"/>
              </a:ext>
            </a:extLst>
          </p:cNvPr>
          <p:cNvSpPr/>
          <p:nvPr/>
        </p:nvSpPr>
        <p:spPr>
          <a:xfrm rot="16200000">
            <a:off x="2446560" y="4503971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A1C7FEBE-711E-4394-9E34-80E41CE8B8F9}"/>
              </a:ext>
            </a:extLst>
          </p:cNvPr>
          <p:cNvSpPr/>
          <p:nvPr/>
        </p:nvSpPr>
        <p:spPr>
          <a:xfrm rot="16200000">
            <a:off x="2696183" y="4503968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E82D3C0B-7821-4728-A30B-35812CA524A2}"/>
              </a:ext>
            </a:extLst>
          </p:cNvPr>
          <p:cNvSpPr/>
          <p:nvPr/>
        </p:nvSpPr>
        <p:spPr>
          <a:xfrm rot="16200000">
            <a:off x="2945804" y="450396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Hexagon 83">
            <a:extLst>
              <a:ext uri="{FF2B5EF4-FFF2-40B4-BE49-F238E27FC236}">
                <a16:creationId xmlns:a16="http://schemas.microsoft.com/office/drawing/2014/main" id="{6134B120-D156-4AE4-9640-325C25B12C68}"/>
              </a:ext>
            </a:extLst>
          </p:cNvPr>
          <p:cNvSpPr/>
          <p:nvPr/>
        </p:nvSpPr>
        <p:spPr>
          <a:xfrm rot="16200000">
            <a:off x="3195427" y="4503965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35E5D1EE-7744-439A-8921-AC51B0D9B57D}"/>
              </a:ext>
            </a:extLst>
          </p:cNvPr>
          <p:cNvSpPr/>
          <p:nvPr/>
        </p:nvSpPr>
        <p:spPr>
          <a:xfrm rot="16200000">
            <a:off x="3445048" y="450396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Hexagon 85">
            <a:extLst>
              <a:ext uri="{FF2B5EF4-FFF2-40B4-BE49-F238E27FC236}">
                <a16:creationId xmlns:a16="http://schemas.microsoft.com/office/drawing/2014/main" id="{8EE66C2E-6E4D-4846-A8EA-13EFD49565D6}"/>
              </a:ext>
            </a:extLst>
          </p:cNvPr>
          <p:cNvSpPr/>
          <p:nvPr/>
        </p:nvSpPr>
        <p:spPr>
          <a:xfrm rot="16200000">
            <a:off x="3694670" y="450396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Hexagon 86">
            <a:extLst>
              <a:ext uri="{FF2B5EF4-FFF2-40B4-BE49-F238E27FC236}">
                <a16:creationId xmlns:a16="http://schemas.microsoft.com/office/drawing/2014/main" id="{FAA6867A-7444-4EE1-9B09-791BE31DA370}"/>
              </a:ext>
            </a:extLst>
          </p:cNvPr>
          <p:cNvSpPr/>
          <p:nvPr/>
        </p:nvSpPr>
        <p:spPr>
          <a:xfrm rot="16200000">
            <a:off x="1626558" y="4316195"/>
            <a:ext cx="176475" cy="173736"/>
          </a:xfrm>
          <a:prstGeom prst="hex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Hexagon 87">
            <a:extLst>
              <a:ext uri="{FF2B5EF4-FFF2-40B4-BE49-F238E27FC236}">
                <a16:creationId xmlns:a16="http://schemas.microsoft.com/office/drawing/2014/main" id="{F9E6FEDD-B083-4451-B9DC-1524D765064D}"/>
              </a:ext>
            </a:extLst>
          </p:cNvPr>
          <p:cNvSpPr/>
          <p:nvPr/>
        </p:nvSpPr>
        <p:spPr>
          <a:xfrm rot="16200000">
            <a:off x="1875307" y="4315175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Hexagon 88">
            <a:extLst>
              <a:ext uri="{FF2B5EF4-FFF2-40B4-BE49-F238E27FC236}">
                <a16:creationId xmlns:a16="http://schemas.microsoft.com/office/drawing/2014/main" id="{C00CEA19-DB50-41E0-AB4D-1B3519FAA458}"/>
              </a:ext>
            </a:extLst>
          </p:cNvPr>
          <p:cNvSpPr/>
          <p:nvPr/>
        </p:nvSpPr>
        <p:spPr>
          <a:xfrm rot="16200000">
            <a:off x="1980009" y="4082157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Hexagon 89">
            <a:extLst>
              <a:ext uri="{FF2B5EF4-FFF2-40B4-BE49-F238E27FC236}">
                <a16:creationId xmlns:a16="http://schemas.microsoft.com/office/drawing/2014/main" id="{DFB29D2F-6721-4C59-9141-65A9C7E2C23A}"/>
              </a:ext>
            </a:extLst>
          </p:cNvPr>
          <p:cNvSpPr/>
          <p:nvPr/>
        </p:nvSpPr>
        <p:spPr>
          <a:xfrm rot="16200000">
            <a:off x="2233324" y="4083553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exagon 90">
            <a:extLst>
              <a:ext uri="{FF2B5EF4-FFF2-40B4-BE49-F238E27FC236}">
                <a16:creationId xmlns:a16="http://schemas.microsoft.com/office/drawing/2014/main" id="{4A3619E6-60B5-4B00-9DD4-8D6094701B46}"/>
              </a:ext>
            </a:extLst>
          </p:cNvPr>
          <p:cNvSpPr/>
          <p:nvPr/>
        </p:nvSpPr>
        <p:spPr>
          <a:xfrm rot="16200000">
            <a:off x="2114608" y="3853089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exagon 91">
            <a:extLst>
              <a:ext uri="{FF2B5EF4-FFF2-40B4-BE49-F238E27FC236}">
                <a16:creationId xmlns:a16="http://schemas.microsoft.com/office/drawing/2014/main" id="{0D2673CB-6427-44D0-A583-16BEA2A4D266}"/>
              </a:ext>
            </a:extLst>
          </p:cNvPr>
          <p:cNvSpPr/>
          <p:nvPr/>
        </p:nvSpPr>
        <p:spPr>
          <a:xfrm rot="16200000">
            <a:off x="2491121" y="4088106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exagon 92">
            <a:extLst>
              <a:ext uri="{FF2B5EF4-FFF2-40B4-BE49-F238E27FC236}">
                <a16:creationId xmlns:a16="http://schemas.microsoft.com/office/drawing/2014/main" id="{41CB8992-8A78-4B3B-8D71-982D9437D8E6}"/>
              </a:ext>
            </a:extLst>
          </p:cNvPr>
          <p:cNvSpPr/>
          <p:nvPr/>
        </p:nvSpPr>
        <p:spPr>
          <a:xfrm rot="16200000">
            <a:off x="2231753" y="3628574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23997325-E1BD-470F-8C48-804E124345AE}"/>
              </a:ext>
            </a:extLst>
          </p:cNvPr>
          <p:cNvSpPr/>
          <p:nvPr/>
        </p:nvSpPr>
        <p:spPr>
          <a:xfrm rot="16200000">
            <a:off x="2481376" y="3624946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B6E5B892-2A4D-42C1-BF99-870A7389374E}"/>
              </a:ext>
            </a:extLst>
          </p:cNvPr>
          <p:cNvSpPr/>
          <p:nvPr/>
        </p:nvSpPr>
        <p:spPr>
          <a:xfrm rot="16200000">
            <a:off x="2730997" y="3627490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24222E4C-513F-4862-9584-58A0EA141945}"/>
              </a:ext>
            </a:extLst>
          </p:cNvPr>
          <p:cNvSpPr/>
          <p:nvPr/>
        </p:nvSpPr>
        <p:spPr>
          <a:xfrm rot="16200000">
            <a:off x="2980620" y="3622364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57480EF4-35F8-4AB0-A90E-B760DB9810B4}"/>
              </a:ext>
            </a:extLst>
          </p:cNvPr>
          <p:cNvSpPr/>
          <p:nvPr/>
        </p:nvSpPr>
        <p:spPr>
          <a:xfrm rot="16200000">
            <a:off x="3109250" y="3398210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81553BBD-1523-4F09-8DED-25AFD6F9BA97}"/>
              </a:ext>
            </a:extLst>
          </p:cNvPr>
          <p:cNvSpPr/>
          <p:nvPr/>
        </p:nvSpPr>
        <p:spPr>
          <a:xfrm rot="16200000">
            <a:off x="1113242" y="3399619"/>
            <a:ext cx="176475" cy="173736"/>
          </a:xfrm>
          <a:prstGeom prst="hex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Hexagon 98">
            <a:extLst>
              <a:ext uri="{FF2B5EF4-FFF2-40B4-BE49-F238E27FC236}">
                <a16:creationId xmlns:a16="http://schemas.microsoft.com/office/drawing/2014/main" id="{85FF68B0-D8DA-42C6-99AB-D63A0DC21F48}"/>
              </a:ext>
            </a:extLst>
          </p:cNvPr>
          <p:cNvSpPr/>
          <p:nvPr/>
        </p:nvSpPr>
        <p:spPr>
          <a:xfrm rot="16200000">
            <a:off x="1224847" y="3174036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97B02484-AA20-4B13-AAA2-7C33B9E84216}"/>
              </a:ext>
            </a:extLst>
          </p:cNvPr>
          <p:cNvSpPr/>
          <p:nvPr/>
        </p:nvSpPr>
        <p:spPr>
          <a:xfrm rot="16200000">
            <a:off x="1474469" y="3167760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59B719FB-75CC-4E0E-8DF0-1807C792379B}"/>
              </a:ext>
            </a:extLst>
          </p:cNvPr>
          <p:cNvSpPr/>
          <p:nvPr/>
        </p:nvSpPr>
        <p:spPr>
          <a:xfrm rot="16200000">
            <a:off x="1599280" y="2947288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xagon 101">
            <a:extLst>
              <a:ext uri="{FF2B5EF4-FFF2-40B4-BE49-F238E27FC236}">
                <a16:creationId xmlns:a16="http://schemas.microsoft.com/office/drawing/2014/main" id="{A415750F-F1AF-4DB9-8CA1-85F234D027E5}"/>
              </a:ext>
            </a:extLst>
          </p:cNvPr>
          <p:cNvSpPr/>
          <p:nvPr/>
        </p:nvSpPr>
        <p:spPr>
          <a:xfrm rot="16200000">
            <a:off x="1848902" y="2947284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7D209E0F-0D4F-40B8-A6F3-CFF8379A22C2}"/>
              </a:ext>
            </a:extLst>
          </p:cNvPr>
          <p:cNvSpPr/>
          <p:nvPr/>
        </p:nvSpPr>
        <p:spPr>
          <a:xfrm rot="16200000">
            <a:off x="2223823" y="3174723"/>
            <a:ext cx="176475" cy="17373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Hexagon 106">
            <a:extLst>
              <a:ext uri="{FF2B5EF4-FFF2-40B4-BE49-F238E27FC236}">
                <a16:creationId xmlns:a16="http://schemas.microsoft.com/office/drawing/2014/main" id="{AFC972A9-2931-4511-BDBD-DD61C9AE1406}"/>
              </a:ext>
            </a:extLst>
          </p:cNvPr>
          <p:cNvSpPr/>
          <p:nvPr/>
        </p:nvSpPr>
        <p:spPr>
          <a:xfrm rot="16200000">
            <a:off x="2345833" y="2952167"/>
            <a:ext cx="176475" cy="17373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exagon 107">
            <a:extLst>
              <a:ext uri="{FF2B5EF4-FFF2-40B4-BE49-F238E27FC236}">
                <a16:creationId xmlns:a16="http://schemas.microsoft.com/office/drawing/2014/main" id="{30563C16-9649-4C66-94CD-50057B3EFCEB}"/>
              </a:ext>
            </a:extLst>
          </p:cNvPr>
          <p:cNvSpPr/>
          <p:nvPr/>
        </p:nvSpPr>
        <p:spPr>
          <a:xfrm rot="16200000">
            <a:off x="2215537" y="2714964"/>
            <a:ext cx="176475" cy="17373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Hexagon 108">
            <a:extLst>
              <a:ext uri="{FF2B5EF4-FFF2-40B4-BE49-F238E27FC236}">
                <a16:creationId xmlns:a16="http://schemas.microsoft.com/office/drawing/2014/main" id="{2CAE50CB-3492-4671-B324-82DAE65B5547}"/>
              </a:ext>
            </a:extLst>
          </p:cNvPr>
          <p:cNvSpPr/>
          <p:nvPr/>
        </p:nvSpPr>
        <p:spPr>
          <a:xfrm rot="16200000">
            <a:off x="3256266" y="4535630"/>
            <a:ext cx="176475" cy="17373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Hexagon 109">
            <a:extLst>
              <a:ext uri="{FF2B5EF4-FFF2-40B4-BE49-F238E27FC236}">
                <a16:creationId xmlns:a16="http://schemas.microsoft.com/office/drawing/2014/main" id="{3253D63D-CC43-4704-85EF-9EEB655E8B24}"/>
              </a:ext>
            </a:extLst>
          </p:cNvPr>
          <p:cNvSpPr/>
          <p:nvPr/>
        </p:nvSpPr>
        <p:spPr>
          <a:xfrm rot="16200000">
            <a:off x="2879002" y="4315165"/>
            <a:ext cx="176475" cy="17373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Hexagon 110">
            <a:extLst>
              <a:ext uri="{FF2B5EF4-FFF2-40B4-BE49-F238E27FC236}">
                <a16:creationId xmlns:a16="http://schemas.microsoft.com/office/drawing/2014/main" id="{10A05246-87DF-4036-85A1-4BB4A00F1BD6}"/>
              </a:ext>
            </a:extLst>
          </p:cNvPr>
          <p:cNvSpPr/>
          <p:nvPr/>
        </p:nvSpPr>
        <p:spPr>
          <a:xfrm rot="16200000">
            <a:off x="1342806" y="2955421"/>
            <a:ext cx="176475" cy="17373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Hexagon 111">
            <a:extLst>
              <a:ext uri="{FF2B5EF4-FFF2-40B4-BE49-F238E27FC236}">
                <a16:creationId xmlns:a16="http://schemas.microsoft.com/office/drawing/2014/main" id="{214943D3-3B57-4F9A-9A7A-0EBE20400A5B}"/>
              </a:ext>
            </a:extLst>
          </p:cNvPr>
          <p:cNvSpPr/>
          <p:nvPr/>
        </p:nvSpPr>
        <p:spPr>
          <a:xfrm rot="16200000">
            <a:off x="1209570" y="2718988"/>
            <a:ext cx="176475" cy="17373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D15A5237-0639-4F83-AE02-4D3D8C348313}"/>
              </a:ext>
            </a:extLst>
          </p:cNvPr>
          <p:cNvSpPr/>
          <p:nvPr/>
        </p:nvSpPr>
        <p:spPr>
          <a:xfrm rot="16200000">
            <a:off x="3127156" y="4316195"/>
            <a:ext cx="176475" cy="17373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9310394-C0BB-4D92-BF04-70E0A25C9A10}"/>
              </a:ext>
            </a:extLst>
          </p:cNvPr>
          <p:cNvSpPr txBox="1"/>
          <p:nvPr/>
        </p:nvSpPr>
        <p:spPr>
          <a:xfrm>
            <a:off x="462552" y="5846459"/>
            <a:ext cx="3758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1. For a given player </a:t>
            </a:r>
            <a:r>
              <a:rPr lang="en-US" sz="1200" i="1" dirty="0"/>
              <a:t>p, </a:t>
            </a:r>
            <a:r>
              <a:rPr lang="en-US" sz="1200" dirty="0"/>
              <a:t>consider each cell they control in column 1 (Indices: 1, 10, 19, … ,73)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0034C27-8C16-4D8A-9D0D-57E6B2D982F6}"/>
              </a:ext>
            </a:extLst>
          </p:cNvPr>
          <p:cNvCxnSpPr>
            <a:cxnSpLocks/>
          </p:cNvCxnSpPr>
          <p:nvPr/>
        </p:nvCxnSpPr>
        <p:spPr>
          <a:xfrm flipV="1">
            <a:off x="3969265" y="3800292"/>
            <a:ext cx="608436" cy="14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7B6EB433-F93F-48F6-B796-A78C3E37E7BD}"/>
              </a:ext>
            </a:extLst>
          </p:cNvPr>
          <p:cNvSpPr txBox="1"/>
          <p:nvPr/>
        </p:nvSpPr>
        <p:spPr>
          <a:xfrm>
            <a:off x="1202163" y="4518389"/>
            <a:ext cx="350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64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7A8BE6C-C3F3-4585-BBFF-E8B737130DDD}"/>
              </a:ext>
            </a:extLst>
          </p:cNvPr>
          <p:cNvSpPr txBox="1"/>
          <p:nvPr/>
        </p:nvSpPr>
        <p:spPr>
          <a:xfrm>
            <a:off x="682755" y="3597676"/>
            <a:ext cx="3748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28</a:t>
            </a:r>
          </a:p>
          <a:p>
            <a:endParaRPr lang="en-US" sz="1050" dirty="0"/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77B169C0-1E16-490F-9C0D-C0ADD851B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13" b="7165"/>
          <a:stretch/>
        </p:blipFill>
        <p:spPr>
          <a:xfrm>
            <a:off x="1345215" y="4331020"/>
            <a:ext cx="306320" cy="21579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0C96708-7505-4129-8E1D-53974C0E8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13" b="7165"/>
          <a:stretch/>
        </p:blipFill>
        <p:spPr>
          <a:xfrm>
            <a:off x="826561" y="3411461"/>
            <a:ext cx="306320" cy="215795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5B21E45D-24E0-4851-82AA-D2F54259E078}"/>
              </a:ext>
            </a:extLst>
          </p:cNvPr>
          <p:cNvSpPr/>
          <p:nvPr/>
        </p:nvSpPr>
        <p:spPr>
          <a:xfrm>
            <a:off x="4870933" y="363613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64</a:t>
            </a:r>
          </a:p>
        </p:txBody>
      </p: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13CF6A92-0B70-48AB-9462-FFDBBE94188D}"/>
              </a:ext>
            </a:extLst>
          </p:cNvPr>
          <p:cNvCxnSpPr>
            <a:cxnSpLocks/>
          </p:cNvCxnSpPr>
          <p:nvPr/>
        </p:nvCxnSpPr>
        <p:spPr>
          <a:xfrm>
            <a:off x="5692626" y="3825961"/>
            <a:ext cx="740489" cy="48065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37D23977-72E3-4C47-B087-6D5AC3D05C0E}"/>
              </a:ext>
            </a:extLst>
          </p:cNvPr>
          <p:cNvCxnSpPr>
            <a:cxnSpLocks/>
          </p:cNvCxnSpPr>
          <p:nvPr/>
        </p:nvCxnSpPr>
        <p:spPr>
          <a:xfrm flipV="1">
            <a:off x="5692626" y="3311930"/>
            <a:ext cx="740489" cy="513845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E48EB6BC-4DA0-495F-9E21-EE3AE38B6345}"/>
                  </a:ext>
                </a:extLst>
              </p:cNvPr>
              <p:cNvSpPr/>
              <p:nvPr/>
            </p:nvSpPr>
            <p:spPr>
              <a:xfrm>
                <a:off x="6433115" y="3119830"/>
                <a:ext cx="789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E48EB6BC-4DA0-495F-9E21-EE3AE38B6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15" y="3119830"/>
                <a:ext cx="7897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351BC3F-78F4-4503-B22B-80BA079F91E7}"/>
                  </a:ext>
                </a:extLst>
              </p:cNvPr>
              <p:cNvSpPr/>
              <p:nvPr/>
            </p:nvSpPr>
            <p:spPr>
              <a:xfrm>
                <a:off x="6433115" y="4129385"/>
                <a:ext cx="918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351BC3F-78F4-4503-B22B-80BA079F9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15" y="4129385"/>
                <a:ext cx="9180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63D2A77-4C3F-499A-86EB-328FFA7C2BD4}"/>
              </a:ext>
            </a:extLst>
          </p:cNvPr>
          <p:cNvCxnSpPr>
            <a:cxnSpLocks/>
          </p:cNvCxnSpPr>
          <p:nvPr/>
        </p:nvCxnSpPr>
        <p:spPr>
          <a:xfrm flipV="1">
            <a:off x="7319525" y="3302681"/>
            <a:ext cx="314597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968473A-6090-473D-A3B2-E20B9A18F72F}"/>
              </a:ext>
            </a:extLst>
          </p:cNvPr>
          <p:cNvCxnSpPr/>
          <p:nvPr/>
        </p:nvCxnSpPr>
        <p:spPr>
          <a:xfrm flipV="1">
            <a:off x="7314626" y="4325690"/>
            <a:ext cx="314597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9AE7352-3F2C-4F47-B5EB-79266E0DF403}"/>
                  </a:ext>
                </a:extLst>
              </p:cNvPr>
              <p:cNvSpPr/>
              <p:nvPr/>
            </p:nvSpPr>
            <p:spPr>
              <a:xfrm>
                <a:off x="7713475" y="3127264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9AE7352-3F2C-4F47-B5EB-79266E0DF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475" y="3127264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409C2C52-3D19-4F81-9801-360D2EA534FE}"/>
                  </a:ext>
                </a:extLst>
              </p:cNvPr>
              <p:cNvSpPr/>
              <p:nvPr/>
            </p:nvSpPr>
            <p:spPr>
              <a:xfrm>
                <a:off x="7713475" y="4130278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409C2C52-3D19-4F81-9801-360D2EA53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475" y="4130278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65CF9C6F-2DE6-48DF-80A4-1FD5CB2A8A08}"/>
              </a:ext>
            </a:extLst>
          </p:cNvPr>
          <p:cNvCxnSpPr/>
          <p:nvPr/>
        </p:nvCxnSpPr>
        <p:spPr>
          <a:xfrm>
            <a:off x="5692626" y="3825775"/>
            <a:ext cx="7475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758B02E-4788-44A6-8CBF-67C7FA818EDA}"/>
                  </a:ext>
                </a:extLst>
              </p:cNvPr>
              <p:cNvSpPr/>
              <p:nvPr/>
            </p:nvSpPr>
            <p:spPr>
              <a:xfrm>
                <a:off x="6428216" y="3588841"/>
                <a:ext cx="789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758B02E-4788-44A6-8CBF-67C7FA818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16" y="3588841"/>
                <a:ext cx="78976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3145000-90F2-4D7F-B086-1B5F07A0364A}"/>
              </a:ext>
            </a:extLst>
          </p:cNvPr>
          <p:cNvCxnSpPr/>
          <p:nvPr/>
        </p:nvCxnSpPr>
        <p:spPr>
          <a:xfrm flipV="1">
            <a:off x="7309727" y="3785146"/>
            <a:ext cx="314597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B5F1BBF-2D68-42B3-9A34-C9BBE0F57AE5}"/>
                  </a:ext>
                </a:extLst>
              </p:cNvPr>
              <p:cNvSpPr/>
              <p:nvPr/>
            </p:nvSpPr>
            <p:spPr>
              <a:xfrm>
                <a:off x="7708576" y="3589734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B5F1BBF-2D68-42B3-9A34-C9BBE0F57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576" y="3589734"/>
                <a:ext cx="5052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 result for generic checkmark">
            <a:extLst>
              <a:ext uri="{FF2B5EF4-FFF2-40B4-BE49-F238E27FC236}">
                <a16:creationId xmlns:a16="http://schemas.microsoft.com/office/drawing/2014/main" id="{F980C609-4856-46F1-9AF5-7925C437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43" y="3650846"/>
            <a:ext cx="268600" cy="2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eneric red x">
            <a:extLst>
              <a:ext uri="{FF2B5EF4-FFF2-40B4-BE49-F238E27FC236}">
                <a16:creationId xmlns:a16="http://schemas.microsoft.com/office/drawing/2014/main" id="{46310E2D-DFD7-471E-AC44-7A171848B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13843" y="3184438"/>
            <a:ext cx="265176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 descr="Image result for generic red x">
            <a:extLst>
              <a:ext uri="{FF2B5EF4-FFF2-40B4-BE49-F238E27FC236}">
                <a16:creationId xmlns:a16="http://schemas.microsoft.com/office/drawing/2014/main" id="{94BDB364-A4C1-40E9-9E4B-753AF978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13843" y="4198432"/>
            <a:ext cx="265176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55722B92-283C-4F10-90BB-2E0B80C40E0B}"/>
              </a:ext>
            </a:extLst>
          </p:cNvPr>
          <p:cNvCxnSpPr>
            <a:cxnSpLocks/>
          </p:cNvCxnSpPr>
          <p:nvPr/>
        </p:nvCxnSpPr>
        <p:spPr>
          <a:xfrm>
            <a:off x="8621357" y="3797656"/>
            <a:ext cx="740489" cy="48065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or: Elbow 152">
            <a:extLst>
              <a:ext uri="{FF2B5EF4-FFF2-40B4-BE49-F238E27FC236}">
                <a16:creationId xmlns:a16="http://schemas.microsoft.com/office/drawing/2014/main" id="{1EEB3584-24AB-4087-A82C-0289CB8F6E09}"/>
              </a:ext>
            </a:extLst>
          </p:cNvPr>
          <p:cNvCxnSpPr>
            <a:cxnSpLocks/>
          </p:cNvCxnSpPr>
          <p:nvPr/>
        </p:nvCxnSpPr>
        <p:spPr>
          <a:xfrm flipV="1">
            <a:off x="8621357" y="3283625"/>
            <a:ext cx="740489" cy="513845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6FBCD8FE-4604-4AB5-BCE9-4E344B473441}"/>
              </a:ext>
            </a:extLst>
          </p:cNvPr>
          <p:cNvCxnSpPr/>
          <p:nvPr/>
        </p:nvCxnSpPr>
        <p:spPr>
          <a:xfrm>
            <a:off x="8621357" y="3797470"/>
            <a:ext cx="7475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63BD7A13-2C79-4EFF-9E37-37022609EE98}"/>
                  </a:ext>
                </a:extLst>
              </p:cNvPr>
              <p:cNvSpPr/>
              <p:nvPr/>
            </p:nvSpPr>
            <p:spPr>
              <a:xfrm>
                <a:off x="9368428" y="3124524"/>
                <a:ext cx="789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63BD7A13-2C79-4EFF-9E37-37022609E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428" y="3124524"/>
                <a:ext cx="78976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7A4DE861-E4BE-4BC1-85AD-CA4767777256}"/>
                  </a:ext>
                </a:extLst>
              </p:cNvPr>
              <p:cNvSpPr/>
              <p:nvPr/>
            </p:nvSpPr>
            <p:spPr>
              <a:xfrm>
                <a:off x="9368428" y="4134079"/>
                <a:ext cx="918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7A4DE861-E4BE-4BC1-85AD-CA4767777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428" y="4134079"/>
                <a:ext cx="91800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7901E5E-5C80-4527-8D5E-D280EE6A31B7}"/>
              </a:ext>
            </a:extLst>
          </p:cNvPr>
          <p:cNvCxnSpPr>
            <a:cxnSpLocks/>
          </p:cNvCxnSpPr>
          <p:nvPr/>
        </p:nvCxnSpPr>
        <p:spPr>
          <a:xfrm flipV="1">
            <a:off x="10254838" y="3307375"/>
            <a:ext cx="314597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8043480F-DEC7-4FC5-A928-983758FF4883}"/>
              </a:ext>
            </a:extLst>
          </p:cNvPr>
          <p:cNvCxnSpPr/>
          <p:nvPr/>
        </p:nvCxnSpPr>
        <p:spPr>
          <a:xfrm flipV="1">
            <a:off x="10249939" y="4330384"/>
            <a:ext cx="314597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5C2DEA0E-7175-4B03-8BFB-B8669CF22FB8}"/>
                  </a:ext>
                </a:extLst>
              </p:cNvPr>
              <p:cNvSpPr/>
              <p:nvPr/>
            </p:nvSpPr>
            <p:spPr>
              <a:xfrm>
                <a:off x="10648788" y="3131958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5C2DEA0E-7175-4B03-8BFB-B8669CF22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788" y="3131958"/>
                <a:ext cx="50526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DCBD491-E271-474C-959C-2B1F4FE3694E}"/>
                  </a:ext>
                </a:extLst>
              </p:cNvPr>
              <p:cNvSpPr/>
              <p:nvPr/>
            </p:nvSpPr>
            <p:spPr>
              <a:xfrm>
                <a:off x="10648788" y="4134972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DCBD491-E271-474C-959C-2B1F4FE36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788" y="4134972"/>
                <a:ext cx="50526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F2A2C135-D939-4F5B-BA0C-BFB196DBF989}"/>
                  </a:ext>
                </a:extLst>
              </p:cNvPr>
              <p:cNvSpPr/>
              <p:nvPr/>
            </p:nvSpPr>
            <p:spPr>
              <a:xfrm>
                <a:off x="9363529" y="3593535"/>
                <a:ext cx="789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F2A2C135-D939-4F5B-BA0C-BFB196DBF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29" y="3593535"/>
                <a:ext cx="78976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01532200-E8EE-47DF-888D-6A6720E0EE0C}"/>
              </a:ext>
            </a:extLst>
          </p:cNvPr>
          <p:cNvCxnSpPr/>
          <p:nvPr/>
        </p:nvCxnSpPr>
        <p:spPr>
          <a:xfrm flipV="1">
            <a:off x="10245040" y="3789840"/>
            <a:ext cx="314597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6F1F608C-4B38-4D80-BB7B-1A442F9BE0E0}"/>
                  </a:ext>
                </a:extLst>
              </p:cNvPr>
              <p:cNvSpPr/>
              <p:nvPr/>
            </p:nvSpPr>
            <p:spPr>
              <a:xfrm>
                <a:off x="10643889" y="3594428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6F1F608C-4B38-4D80-BB7B-1A442F9BE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889" y="3594428"/>
                <a:ext cx="50526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1A1A2F15-0250-4A5C-B1D9-2B301D58356C}"/>
              </a:ext>
            </a:extLst>
          </p:cNvPr>
          <p:cNvSpPr txBox="1"/>
          <p:nvPr/>
        </p:nvSpPr>
        <p:spPr>
          <a:xfrm>
            <a:off x="11149156" y="35193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96" name="TextBox 4095">
            <a:extLst>
              <a:ext uri="{FF2B5EF4-FFF2-40B4-BE49-F238E27FC236}">
                <a16:creationId xmlns:a16="http://schemas.microsoft.com/office/drawing/2014/main" id="{C17B43F3-5697-4D82-83D1-94EC1F2CA03A}"/>
              </a:ext>
            </a:extLst>
          </p:cNvPr>
          <p:cNvSpPr txBox="1"/>
          <p:nvPr/>
        </p:nvSpPr>
        <p:spPr>
          <a:xfrm>
            <a:off x="6242412" y="2807064"/>
            <a:ext cx="195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Column 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35892D2-6CAD-45B5-9EE0-E2781A9E60AD}"/>
              </a:ext>
            </a:extLst>
          </p:cNvPr>
          <p:cNvSpPr txBox="1"/>
          <p:nvPr/>
        </p:nvSpPr>
        <p:spPr>
          <a:xfrm>
            <a:off x="9136951" y="2807835"/>
            <a:ext cx="195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Column 3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259EE1C-FCD2-4118-87F7-F0065351497B}"/>
              </a:ext>
            </a:extLst>
          </p:cNvPr>
          <p:cNvSpPr txBox="1"/>
          <p:nvPr/>
        </p:nvSpPr>
        <p:spPr>
          <a:xfrm>
            <a:off x="4160142" y="3385601"/>
            <a:ext cx="195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Column 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E677D04-88AC-43F1-80B5-6E91AD2E67B5}"/>
              </a:ext>
            </a:extLst>
          </p:cNvPr>
          <p:cNvSpPr txBox="1"/>
          <p:nvPr/>
        </p:nvSpPr>
        <p:spPr>
          <a:xfrm>
            <a:off x="4372039" y="5866597"/>
            <a:ext cx="375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2. Using the adjacency rules, compute all in the next column (column </a:t>
            </a:r>
            <a:r>
              <a:rPr lang="en-US" sz="1200" i="1" dirty="0" err="1"/>
              <a:t>i</a:t>
            </a:r>
            <a:r>
              <a:rPr lang="en-US" sz="1200" i="1" dirty="0"/>
              <a:t> + 1)</a:t>
            </a:r>
            <a:r>
              <a:rPr lang="en-US" sz="1200" dirty="0"/>
              <a:t> that would be adjacent to the current cell (in column </a:t>
            </a:r>
            <a:r>
              <a:rPr lang="en-US" sz="1200" i="1" dirty="0" err="1"/>
              <a:t>i</a:t>
            </a:r>
            <a:r>
              <a:rPr lang="en-US" sz="1200" i="1" dirty="0"/>
              <a:t>). </a:t>
            </a:r>
            <a:r>
              <a:rPr lang="en-US" sz="1200" dirty="0"/>
              <a:t>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8B3BF2D-2826-4A4A-977C-69297D320D8B}"/>
              </a:ext>
            </a:extLst>
          </p:cNvPr>
          <p:cNvSpPr txBox="1"/>
          <p:nvPr/>
        </p:nvSpPr>
        <p:spPr>
          <a:xfrm>
            <a:off x="8281526" y="5892625"/>
            <a:ext cx="3758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3. If player </a:t>
            </a:r>
            <a:r>
              <a:rPr lang="en-US" sz="1200" i="1" dirty="0"/>
              <a:t>p </a:t>
            </a:r>
            <a:r>
              <a:rPr lang="en-US" sz="1200" dirty="0"/>
              <a:t>controls any of the adjacent cells, repeat the adjacency check. If you can “follow the line” all the way to the end column, the player has won! </a:t>
            </a:r>
          </a:p>
        </p:txBody>
      </p:sp>
    </p:spTree>
    <p:extLst>
      <p:ext uri="{BB962C8B-B14F-4D97-AF65-F5344CB8AC3E}">
        <p14:creationId xmlns:p14="http://schemas.microsoft.com/office/powerpoint/2010/main" val="176516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BD25-1127-48E1-8C6C-08D2424B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en-US" dirty="0"/>
              <a:t>Approach #4 : Minimal Spanning Tree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3F966-5686-4B11-B1CC-656752BB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688" y="2832410"/>
            <a:ext cx="4305788" cy="2411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5AFBC-9FE1-498F-8DC2-A95639FF0010}"/>
              </a:ext>
            </a:extLst>
          </p:cNvPr>
          <p:cNvSpPr txBox="1"/>
          <p:nvPr/>
        </p:nvSpPr>
        <p:spPr>
          <a:xfrm>
            <a:off x="8246245" y="5355505"/>
            <a:ext cx="2802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Credit: M. </a:t>
            </a:r>
            <a:r>
              <a:rPr lang="en-US" sz="1100" dirty="0" err="1"/>
              <a:t>Genersereth</a:t>
            </a:r>
            <a:r>
              <a:rPr lang="en-US" sz="1100" dirty="0"/>
              <a:t>, CS 151, Lecture 12 </a:t>
            </a:r>
            <a:r>
              <a:rPr lang="en-US" sz="1100" i="1" dirty="0"/>
              <a:t>(Optimization)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A1FE7ED4-3C5B-481E-98E2-5D2A29E064D2}"/>
              </a:ext>
            </a:extLst>
          </p:cNvPr>
          <p:cNvSpPr/>
          <p:nvPr/>
        </p:nvSpPr>
        <p:spPr>
          <a:xfrm rot="16200000">
            <a:off x="2424061" y="3463508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6ED7E03-533A-4C88-9CB9-187D494809FC}"/>
              </a:ext>
            </a:extLst>
          </p:cNvPr>
          <p:cNvSpPr/>
          <p:nvPr/>
        </p:nvSpPr>
        <p:spPr>
          <a:xfrm rot="16200000">
            <a:off x="2673684" y="346350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BAACAF8-5730-401C-9F90-2754371ADA94}"/>
              </a:ext>
            </a:extLst>
          </p:cNvPr>
          <p:cNvSpPr/>
          <p:nvPr/>
        </p:nvSpPr>
        <p:spPr>
          <a:xfrm rot="16200000">
            <a:off x="2611997" y="3738056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B17485F-E77E-4890-8BF7-CC7D110088A2}"/>
              </a:ext>
            </a:extLst>
          </p:cNvPr>
          <p:cNvSpPr/>
          <p:nvPr/>
        </p:nvSpPr>
        <p:spPr>
          <a:xfrm rot="16200000">
            <a:off x="2539850" y="3691637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6594DF6-2CE0-4E60-9B4E-2873432AD439}"/>
              </a:ext>
            </a:extLst>
          </p:cNvPr>
          <p:cNvSpPr/>
          <p:nvPr/>
        </p:nvSpPr>
        <p:spPr>
          <a:xfrm rot="16200000">
            <a:off x="2789473" y="3691635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AC378AB-F53D-4E84-95FF-D2811179E714}"/>
              </a:ext>
            </a:extLst>
          </p:cNvPr>
          <p:cNvSpPr/>
          <p:nvPr/>
        </p:nvSpPr>
        <p:spPr>
          <a:xfrm rot="16200000">
            <a:off x="1260171" y="3463510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7EB896D-C484-4955-B0C1-8834EB6C4075}"/>
              </a:ext>
            </a:extLst>
          </p:cNvPr>
          <p:cNvSpPr/>
          <p:nvPr/>
        </p:nvSpPr>
        <p:spPr>
          <a:xfrm rot="16200000">
            <a:off x="1509794" y="3463508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6FDE0859-24E3-4EB3-A5DB-F57288566917}"/>
              </a:ext>
            </a:extLst>
          </p:cNvPr>
          <p:cNvSpPr/>
          <p:nvPr/>
        </p:nvSpPr>
        <p:spPr>
          <a:xfrm rot="16200000">
            <a:off x="1375960" y="3691639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CAA93F46-EFB0-481C-9DF7-ADCB83C346F1}"/>
              </a:ext>
            </a:extLst>
          </p:cNvPr>
          <p:cNvSpPr/>
          <p:nvPr/>
        </p:nvSpPr>
        <p:spPr>
          <a:xfrm rot="16200000">
            <a:off x="1625583" y="3691637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6A5E94-5419-486A-A729-BDB598E63A95}"/>
              </a:ext>
            </a:extLst>
          </p:cNvPr>
          <p:cNvCxnSpPr>
            <a:cxnSpLocks/>
          </p:cNvCxnSpPr>
          <p:nvPr/>
        </p:nvCxnSpPr>
        <p:spPr>
          <a:xfrm flipV="1">
            <a:off x="1997118" y="3673098"/>
            <a:ext cx="34496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19BE99-61FC-408E-AF92-9B9809F8B68D}"/>
              </a:ext>
            </a:extLst>
          </p:cNvPr>
          <p:cNvCxnSpPr>
            <a:cxnSpLocks/>
          </p:cNvCxnSpPr>
          <p:nvPr/>
        </p:nvCxnSpPr>
        <p:spPr>
          <a:xfrm flipV="1">
            <a:off x="3174853" y="3671664"/>
            <a:ext cx="34496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D44270-14DF-408F-A65B-1768899783AB}"/>
              </a:ext>
            </a:extLst>
          </p:cNvPr>
          <p:cNvSpPr txBox="1"/>
          <p:nvPr/>
        </p:nvSpPr>
        <p:spPr>
          <a:xfrm>
            <a:off x="444136" y="2489431"/>
            <a:ext cx="7114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Define a “connected” relation: connected(TREE_NUM, ROW, COL)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A23B33-A2F9-4826-A909-A096742634EC}"/>
              </a:ext>
            </a:extLst>
          </p:cNvPr>
          <p:cNvSpPr txBox="1"/>
          <p:nvPr/>
        </p:nvSpPr>
        <p:spPr>
          <a:xfrm>
            <a:off x="444136" y="2893026"/>
            <a:ext cx="689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/>
              <a:t>After each turn, update the connected relations in the dataset: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47E214E-628A-4E75-A942-AA5BD1FF8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610" y="3390150"/>
            <a:ext cx="2899914" cy="563711"/>
          </a:xfrm>
          <a:prstGeom prst="rect">
            <a:avLst/>
          </a:prstGeom>
        </p:spPr>
      </p:pic>
      <p:sp>
        <p:nvSpPr>
          <p:cNvPr id="31" name="Hexagon 30">
            <a:extLst>
              <a:ext uri="{FF2B5EF4-FFF2-40B4-BE49-F238E27FC236}">
                <a16:creationId xmlns:a16="http://schemas.microsoft.com/office/drawing/2014/main" id="{1D4BEA21-CA1F-4169-B029-9DB9ACD54812}"/>
              </a:ext>
            </a:extLst>
          </p:cNvPr>
          <p:cNvSpPr/>
          <p:nvPr/>
        </p:nvSpPr>
        <p:spPr>
          <a:xfrm rot="16200000">
            <a:off x="2426403" y="4202775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C24D9B56-10A3-44FA-9A4F-1CB9F0B8413A}"/>
              </a:ext>
            </a:extLst>
          </p:cNvPr>
          <p:cNvSpPr/>
          <p:nvPr/>
        </p:nvSpPr>
        <p:spPr>
          <a:xfrm rot="16200000">
            <a:off x="2676026" y="4202773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EAA57354-2663-4F27-BBA6-2944104EF97A}"/>
              </a:ext>
            </a:extLst>
          </p:cNvPr>
          <p:cNvSpPr/>
          <p:nvPr/>
        </p:nvSpPr>
        <p:spPr>
          <a:xfrm rot="16200000">
            <a:off x="2599471" y="4473606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A1436444-D11D-431E-BD7B-AF6D27F7DAEC}"/>
              </a:ext>
            </a:extLst>
          </p:cNvPr>
          <p:cNvSpPr/>
          <p:nvPr/>
        </p:nvSpPr>
        <p:spPr>
          <a:xfrm rot="16200000">
            <a:off x="2542192" y="443090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2DEBB8B4-D5C4-44E1-B7DD-01071A14FC39}"/>
              </a:ext>
            </a:extLst>
          </p:cNvPr>
          <p:cNvSpPr/>
          <p:nvPr/>
        </p:nvSpPr>
        <p:spPr>
          <a:xfrm rot="16200000">
            <a:off x="2791815" y="4430902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70AED396-25D1-42BE-9728-9A1230BA468F}"/>
              </a:ext>
            </a:extLst>
          </p:cNvPr>
          <p:cNvSpPr/>
          <p:nvPr/>
        </p:nvSpPr>
        <p:spPr>
          <a:xfrm rot="16200000">
            <a:off x="1262513" y="4202777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2A519A5F-6880-48B5-83EC-73F1D3429E16}"/>
              </a:ext>
            </a:extLst>
          </p:cNvPr>
          <p:cNvSpPr/>
          <p:nvPr/>
        </p:nvSpPr>
        <p:spPr>
          <a:xfrm rot="16200000">
            <a:off x="1512136" y="4202775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8AD8F8F7-C569-4B5C-AAAC-7A53BFA02CFC}"/>
              </a:ext>
            </a:extLst>
          </p:cNvPr>
          <p:cNvSpPr/>
          <p:nvPr/>
        </p:nvSpPr>
        <p:spPr>
          <a:xfrm rot="16200000">
            <a:off x="1378302" y="4430906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9CE208EE-812E-495D-9EB8-9F8CF96A90BC}"/>
              </a:ext>
            </a:extLst>
          </p:cNvPr>
          <p:cNvSpPr/>
          <p:nvPr/>
        </p:nvSpPr>
        <p:spPr>
          <a:xfrm rot="16200000">
            <a:off x="1627925" y="4430904"/>
            <a:ext cx="289560" cy="249621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6DB1391-039E-435E-80FE-2492A8D80BF2}"/>
              </a:ext>
            </a:extLst>
          </p:cNvPr>
          <p:cNvCxnSpPr>
            <a:cxnSpLocks/>
          </p:cNvCxnSpPr>
          <p:nvPr/>
        </p:nvCxnSpPr>
        <p:spPr>
          <a:xfrm flipV="1">
            <a:off x="1999460" y="4412365"/>
            <a:ext cx="34496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exagon 40">
            <a:extLst>
              <a:ext uri="{FF2B5EF4-FFF2-40B4-BE49-F238E27FC236}">
                <a16:creationId xmlns:a16="http://schemas.microsoft.com/office/drawing/2014/main" id="{07591740-33DF-4CE1-B87A-9536B70B6040}"/>
              </a:ext>
            </a:extLst>
          </p:cNvPr>
          <p:cNvSpPr/>
          <p:nvPr/>
        </p:nvSpPr>
        <p:spPr>
          <a:xfrm rot="16200000">
            <a:off x="1441525" y="4466172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EEDA4843-4FBF-4FEB-ADA6-70615320D995}"/>
              </a:ext>
            </a:extLst>
          </p:cNvPr>
          <p:cNvSpPr/>
          <p:nvPr/>
        </p:nvSpPr>
        <p:spPr>
          <a:xfrm rot="16200000">
            <a:off x="2855038" y="4467854"/>
            <a:ext cx="176475" cy="173736"/>
          </a:xfrm>
          <a:prstGeom prst="hexagon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58BAD1B-3F05-41A7-AA10-873717586D97}"/>
              </a:ext>
            </a:extLst>
          </p:cNvPr>
          <p:cNvCxnSpPr>
            <a:cxnSpLocks/>
          </p:cNvCxnSpPr>
          <p:nvPr/>
        </p:nvCxnSpPr>
        <p:spPr>
          <a:xfrm flipV="1">
            <a:off x="3176411" y="4410931"/>
            <a:ext cx="34496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90478C88-3476-4AF1-A2C9-EDFB3004A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609" y="4053905"/>
            <a:ext cx="2899914" cy="70372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39B651C-9A09-4571-A5F6-B4AB0952B607}"/>
              </a:ext>
            </a:extLst>
          </p:cNvPr>
          <p:cNvSpPr txBox="1"/>
          <p:nvPr/>
        </p:nvSpPr>
        <p:spPr>
          <a:xfrm>
            <a:off x="444136" y="5022358"/>
            <a:ext cx="7175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/>
              <a:t>The game is won if there is some set of connected relations </a:t>
            </a:r>
            <a:r>
              <a:rPr lang="en-US" sz="1600" dirty="0" err="1"/>
              <a:t>s.t.</a:t>
            </a:r>
            <a:r>
              <a:rPr lang="en-US" sz="1600" dirty="0"/>
              <a:t> there exists some “</a:t>
            </a:r>
            <a:r>
              <a:rPr lang="en-US" sz="1600" b="1" dirty="0"/>
              <a:t>connected(N</a:t>
            </a:r>
            <a:r>
              <a:rPr lang="en-US" sz="1600" b="1" baseline="-25000" dirty="0"/>
              <a:t>WIN</a:t>
            </a:r>
            <a:r>
              <a:rPr lang="en-US" sz="1600" b="1" dirty="0"/>
              <a:t>, R</a:t>
            </a:r>
            <a:r>
              <a:rPr lang="en-US" sz="1600" b="1" baseline="-25000" dirty="0"/>
              <a:t>1</a:t>
            </a:r>
            <a:r>
              <a:rPr lang="en-US" sz="1600" b="1" dirty="0"/>
              <a:t>, C)</a:t>
            </a:r>
            <a:r>
              <a:rPr lang="en-US" sz="1600" dirty="0"/>
              <a:t>” and “</a:t>
            </a:r>
            <a:r>
              <a:rPr lang="en-US" sz="1600" b="1" dirty="0"/>
              <a:t>connected(N</a:t>
            </a:r>
            <a:r>
              <a:rPr lang="en-US" sz="1600" b="1" baseline="-25000" dirty="0"/>
              <a:t>WIN</a:t>
            </a:r>
            <a:r>
              <a:rPr lang="en-US" sz="1600" b="1" dirty="0"/>
              <a:t>, R</a:t>
            </a:r>
            <a:r>
              <a:rPr lang="en-US" sz="1600" b="1" baseline="-25000" dirty="0"/>
              <a:t>8</a:t>
            </a:r>
            <a:r>
              <a:rPr lang="en-US" sz="1600" b="1" dirty="0"/>
              <a:t>, C)</a:t>
            </a:r>
            <a:r>
              <a:rPr lang="en-US" sz="1600" dirty="0"/>
              <a:t>” (with analogous reasoning extending to spanning a column). This set of connected relations defines the eponymous </a:t>
            </a:r>
            <a:r>
              <a:rPr lang="en-US" sz="1600" i="1" dirty="0"/>
              <a:t>minimal spanning tree</a:t>
            </a:r>
            <a:r>
              <a:rPr lang="en-US" sz="1600" dirty="0"/>
              <a:t> </a:t>
            </a:r>
          </a:p>
        </p:txBody>
      </p:sp>
      <p:pic>
        <p:nvPicPr>
          <p:cNvPr id="7172" name="Picture 4" descr="Thumbs Up on Messenger 1.0">
            <a:extLst>
              <a:ext uri="{FF2B5EF4-FFF2-40B4-BE49-F238E27FC236}">
                <a16:creationId xmlns:a16="http://schemas.microsoft.com/office/drawing/2014/main" id="{39AAA8FB-3297-49A6-92FD-BE02A4A2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150" y="331061"/>
            <a:ext cx="587503" cy="58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53E3589-104A-486C-8FC4-C0D06ACDA9E6}"/>
              </a:ext>
            </a:extLst>
          </p:cNvPr>
          <p:cNvSpPr txBox="1"/>
          <p:nvPr/>
        </p:nvSpPr>
        <p:spPr>
          <a:xfrm>
            <a:off x="10410263" y="15083"/>
            <a:ext cx="74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MRG</a:t>
            </a:r>
          </a:p>
          <a:p>
            <a:endParaRPr lang="en-US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21370C-E048-4C04-A20A-B829B004067A}"/>
              </a:ext>
            </a:extLst>
          </p:cNvPr>
          <p:cNvSpPr txBox="1"/>
          <p:nvPr/>
        </p:nvSpPr>
        <p:spPr>
          <a:xfrm>
            <a:off x="10340396" y="900426"/>
            <a:ext cx="9930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 approved</a:t>
            </a:r>
          </a:p>
          <a:p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21364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A553-8F6A-421C-9C03-9724D66F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461008" cy="706964"/>
          </a:xfrm>
        </p:spPr>
        <p:txBody>
          <a:bodyPr/>
          <a:lstStyle/>
          <a:p>
            <a:r>
              <a:rPr lang="en-US" dirty="0"/>
              <a:t>Beyond the Paradigm: </a:t>
            </a:r>
            <a:br>
              <a:rPr lang="en-US" dirty="0"/>
            </a:br>
            <a:r>
              <a:rPr lang="en-US" dirty="0"/>
              <a:t>General Optimization Techniques (GOT)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248AA-9543-4D9C-9289-EA19D032333E}"/>
              </a:ext>
            </a:extLst>
          </p:cNvPr>
          <p:cNvSpPr txBox="1"/>
          <p:nvPr/>
        </p:nvSpPr>
        <p:spPr>
          <a:xfrm>
            <a:off x="1620644" y="2564781"/>
            <a:ext cx="193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Grounding: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61165-EB39-4B9B-9F0A-7CE5F221D856}"/>
              </a:ext>
            </a:extLst>
          </p:cNvPr>
          <p:cNvSpPr txBox="1"/>
          <p:nvPr/>
        </p:nvSpPr>
        <p:spPr>
          <a:xfrm>
            <a:off x="4895382" y="2564781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Sub-goal Reordering: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EB1E3-8525-4969-A501-F2F52B0125C0}"/>
              </a:ext>
            </a:extLst>
          </p:cNvPr>
          <p:cNvSpPr txBox="1"/>
          <p:nvPr/>
        </p:nvSpPr>
        <p:spPr>
          <a:xfrm>
            <a:off x="8794590" y="2564781"/>
            <a:ext cx="220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Sub-goal Pruning: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EFA98-A51B-4D1D-8A79-4605605A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61" y="3048000"/>
            <a:ext cx="2785443" cy="22274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D952AF9-5A46-4662-8F51-833CBFAA9B49}"/>
              </a:ext>
            </a:extLst>
          </p:cNvPr>
          <p:cNvGrpSpPr/>
          <p:nvPr/>
        </p:nvGrpSpPr>
        <p:grpSpPr>
          <a:xfrm>
            <a:off x="4599114" y="3389967"/>
            <a:ext cx="3182112" cy="1520774"/>
            <a:chOff x="4502472" y="3389967"/>
            <a:chExt cx="3182112" cy="15207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749748-2E4D-4E6D-B73F-E40F8F16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7416" y="3389967"/>
              <a:ext cx="3177168" cy="3893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999C9D-DCFF-4B9D-876B-34FBEEAF9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2472" y="4509971"/>
              <a:ext cx="3182112" cy="4007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2A089E0-E198-4613-82AC-1A862263C00A}"/>
                </a:ext>
              </a:extLst>
            </p:cNvPr>
            <p:cNvSpPr/>
            <p:nvPr/>
          </p:nvSpPr>
          <p:spPr>
            <a:xfrm>
              <a:off x="5978910" y="3812009"/>
              <a:ext cx="282498" cy="64592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A99C73A-474B-432A-968A-E7DC098BA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505" y="3418569"/>
            <a:ext cx="3182112" cy="381529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52A18D-3CDB-43A1-8C5D-30A31DA30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907" y="4495563"/>
            <a:ext cx="2523308" cy="34747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8129155D-0444-49DD-991C-A8EB25F6372B}"/>
              </a:ext>
            </a:extLst>
          </p:cNvPr>
          <p:cNvSpPr/>
          <p:nvPr/>
        </p:nvSpPr>
        <p:spPr>
          <a:xfrm>
            <a:off x="9775117" y="3809062"/>
            <a:ext cx="282498" cy="6459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4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A553-8F6A-421C-9C03-9724D66F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461008" cy="706964"/>
          </a:xfrm>
        </p:spPr>
        <p:txBody>
          <a:bodyPr/>
          <a:lstStyle/>
          <a:p>
            <a:r>
              <a:rPr lang="en-US" dirty="0"/>
              <a:t>GOT Efficiency Analysis?: 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956B979-8F0D-4F93-A520-06E191B8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416300"/>
          </a:xfrm>
        </p:spPr>
        <p:txBody>
          <a:bodyPr/>
          <a:lstStyle/>
          <a:p>
            <a:r>
              <a:rPr lang="en-US" b="1" i="1" dirty="0"/>
              <a:t>Conjecture: </a:t>
            </a:r>
            <a:r>
              <a:rPr lang="en-US" dirty="0"/>
              <a:t>The majority of the time is spent in verifying whether a victory exists or not.</a:t>
            </a:r>
          </a:p>
          <a:p>
            <a:r>
              <a:rPr lang="en-US" b="1" i="1" dirty="0"/>
              <a:t>Technique: </a:t>
            </a:r>
            <a:r>
              <a:rPr lang="en-US" dirty="0"/>
              <a:t>Devise a particularly difficult example, and see if the verifier can(not) detect a victory. </a:t>
            </a:r>
            <a:endParaRPr lang="en-US" b="1" i="1" dirty="0"/>
          </a:p>
          <a:p>
            <a:pPr lvl="1"/>
            <a:r>
              <a:rPr lang="en-US" dirty="0"/>
              <a:t>Analysis was conducted on a board with 34 tiles filled, and no victory determined. </a:t>
            </a:r>
          </a:p>
        </p:txBody>
      </p:sp>
    </p:spTree>
    <p:extLst>
      <p:ext uri="{BB962C8B-B14F-4D97-AF65-F5344CB8AC3E}">
        <p14:creationId xmlns:p14="http://schemas.microsoft.com/office/powerpoint/2010/main" val="191242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F804F-4D16-43D9-8572-595ED623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83" y="262400"/>
            <a:ext cx="7951404" cy="2131395"/>
          </a:xfrm>
          <a:prstGeom prst="rect">
            <a:avLst/>
          </a:prstGeom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A18FA4D3-1DAE-4AA1-8147-BE2E3E0CD2A5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 flipH="1">
            <a:off x="6988098" y="1328098"/>
            <a:ext cx="1530489" cy="2204980"/>
          </a:xfrm>
          <a:prstGeom prst="curvedConnector4">
            <a:avLst>
              <a:gd name="adj1" fmla="val -79539"/>
              <a:gd name="adj2" fmla="val 69109"/>
            </a:avLst>
          </a:prstGeom>
          <a:ln w="38100">
            <a:tailEnd type="triangl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064B141-F932-43C9-8861-BF4E4B986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85" y="3533078"/>
            <a:ext cx="9420225" cy="2409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025589-C0B0-4818-84F6-05C70594086A}"/>
              </a:ext>
            </a:extLst>
          </p:cNvPr>
          <p:cNvSpPr txBox="1"/>
          <p:nvPr/>
        </p:nvSpPr>
        <p:spPr>
          <a:xfrm>
            <a:off x="567183" y="2326887"/>
            <a:ext cx="65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Without grounding and sub-goal reordering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255C8D-A812-4609-B05A-618610E7F7EB}"/>
              </a:ext>
            </a:extLst>
          </p:cNvPr>
          <p:cNvSpPr txBox="1"/>
          <p:nvPr/>
        </p:nvSpPr>
        <p:spPr>
          <a:xfrm>
            <a:off x="2221281" y="5758237"/>
            <a:ext cx="65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With grounding and sub-goal reordering </a:t>
            </a:r>
          </a:p>
        </p:txBody>
      </p:sp>
    </p:spTree>
    <p:extLst>
      <p:ext uri="{BB962C8B-B14F-4D97-AF65-F5344CB8AC3E}">
        <p14:creationId xmlns:p14="http://schemas.microsoft.com/office/powerpoint/2010/main" val="339191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3B89-9BC6-413D-B034-6783F282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 as a Maker-Breaker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71D0A-CE7D-4B37-B568-48A75A704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438400"/>
            <a:ext cx="8761412" cy="41191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“Maker-Breaker” game can be thought of a game with two distinct players: </a:t>
            </a:r>
          </a:p>
          <a:p>
            <a:pPr lvl="1"/>
            <a:r>
              <a:rPr lang="en-US" dirty="0"/>
              <a:t>Maker: wins by taking elements from a finite set until they have a winning set</a:t>
            </a:r>
          </a:p>
          <a:p>
            <a:pPr lvl="1"/>
            <a:r>
              <a:rPr lang="en-US" dirty="0"/>
              <a:t>Breaker:  wins by stopping the Maker </a:t>
            </a:r>
          </a:p>
          <a:p>
            <a:r>
              <a:rPr lang="en-US" dirty="0"/>
              <a:t>Framing Hex as a Maker-Breaker game: </a:t>
            </a:r>
          </a:p>
          <a:p>
            <a:pPr lvl="1"/>
            <a:r>
              <a:rPr lang="en-US" b="1" dirty="0"/>
              <a:t>Don’t</a:t>
            </a:r>
            <a:r>
              <a:rPr lang="en-US" dirty="0"/>
              <a:t> think: “Has Red won? Has Blue won?” </a:t>
            </a:r>
          </a:p>
          <a:p>
            <a:pPr lvl="1"/>
            <a:r>
              <a:rPr lang="en-US" dirty="0"/>
              <a:t>Think: “Has Red won? Has Red </a:t>
            </a:r>
            <a:r>
              <a:rPr lang="en-US" i="1" dirty="0"/>
              <a:t>lost</a:t>
            </a:r>
            <a:r>
              <a:rPr lang="en-US" dirty="0"/>
              <a:t>? (Can Red still win?)” </a:t>
            </a:r>
          </a:p>
          <a:p>
            <a:r>
              <a:rPr lang="en-US" dirty="0"/>
              <a:t> Hex implementation: </a:t>
            </a:r>
          </a:p>
          <a:p>
            <a:pPr lvl="1"/>
            <a:r>
              <a:rPr lang="en-US" dirty="0"/>
              <a:t>After each play, populate all blank cells with red tiles </a:t>
            </a:r>
          </a:p>
          <a:p>
            <a:pPr lvl="1"/>
            <a:r>
              <a:rPr lang="en-US" dirty="0"/>
              <a:t>On Blue’s turn, if a red path still exists, then Red hasn’t lost</a:t>
            </a:r>
          </a:p>
          <a:p>
            <a:pPr lvl="1"/>
            <a:r>
              <a:rPr lang="en-US" dirty="0"/>
              <a:t>On Red’s turn, if a red path still exists, then Red can still win! </a:t>
            </a:r>
          </a:p>
          <a:p>
            <a:r>
              <a:rPr lang="en-US" dirty="0"/>
              <a:t>Maker-Breaker general strategy: populating available moves with Maker’s moves   </a:t>
            </a:r>
          </a:p>
        </p:txBody>
      </p:sp>
    </p:spTree>
    <p:extLst>
      <p:ext uri="{BB962C8B-B14F-4D97-AF65-F5344CB8AC3E}">
        <p14:creationId xmlns:p14="http://schemas.microsoft.com/office/powerpoint/2010/main" val="128696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F16CC-E771-44B1-888A-3E61833B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6951">
            <a:off x="2309223" y="469545"/>
            <a:ext cx="7671390" cy="59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6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B524-E4B4-480A-A123-ECFBB96A5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64442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F16CC-E771-44B1-888A-3E61833B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6951">
            <a:off x="2309223" y="469545"/>
            <a:ext cx="7671390" cy="593802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64354E-A93D-4527-B740-23B72CD25E63}"/>
              </a:ext>
            </a:extLst>
          </p:cNvPr>
          <p:cNvCxnSpPr>
            <a:cxnSpLocks/>
          </p:cNvCxnSpPr>
          <p:nvPr/>
        </p:nvCxnSpPr>
        <p:spPr>
          <a:xfrm>
            <a:off x="5567784" y="2438400"/>
            <a:ext cx="1606739" cy="433754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858FEF-6A0A-438C-839F-1920C95D7033}"/>
              </a:ext>
            </a:extLst>
          </p:cNvPr>
          <p:cNvCxnSpPr>
            <a:cxnSpLocks/>
          </p:cNvCxnSpPr>
          <p:nvPr/>
        </p:nvCxnSpPr>
        <p:spPr>
          <a:xfrm>
            <a:off x="4836264" y="3700390"/>
            <a:ext cx="2338259" cy="63539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75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F16CC-E771-44B1-888A-3E61833B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6951">
            <a:off x="2309223" y="467608"/>
            <a:ext cx="7671390" cy="593802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64354E-A93D-4527-B740-23B72CD25E63}"/>
              </a:ext>
            </a:extLst>
          </p:cNvPr>
          <p:cNvCxnSpPr>
            <a:cxnSpLocks/>
          </p:cNvCxnSpPr>
          <p:nvPr/>
        </p:nvCxnSpPr>
        <p:spPr>
          <a:xfrm>
            <a:off x="5567784" y="2438400"/>
            <a:ext cx="1606739" cy="433754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363F701-A032-4E1D-B29C-95F634C63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85428">
            <a:off x="4794971" y="2810564"/>
            <a:ext cx="2995014" cy="562934"/>
          </a:xfrm>
        </p:spPr>
        <p:txBody>
          <a:bodyPr/>
          <a:lstStyle/>
          <a:p>
            <a:r>
              <a:rPr lang="en-US" sz="3200" i="1" dirty="0">
                <a:latin typeface="LM Roman 10" panose="00000500000000000000" pitchFamily="50" charset="0"/>
              </a:rPr>
              <a:t>Optimizing Hex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0A533-B8AC-4DE7-872F-24FF3B1E02EB}"/>
              </a:ext>
            </a:extLst>
          </p:cNvPr>
          <p:cNvSpPr txBox="1"/>
          <p:nvPr/>
        </p:nvSpPr>
        <p:spPr>
          <a:xfrm rot="847882">
            <a:off x="4516044" y="3585693"/>
            <a:ext cx="330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Hunter Guru and Anthony Weng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75B6A0-97B2-4356-9448-0C356DDC482C}"/>
              </a:ext>
            </a:extLst>
          </p:cNvPr>
          <p:cNvCxnSpPr>
            <a:cxnSpLocks/>
          </p:cNvCxnSpPr>
          <p:nvPr/>
        </p:nvCxnSpPr>
        <p:spPr>
          <a:xfrm>
            <a:off x="4836264" y="3700390"/>
            <a:ext cx="2338259" cy="63539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9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x-board-11x11-(2).jpg">
            <a:extLst>
              <a:ext uri="{FF2B5EF4-FFF2-40B4-BE49-F238E27FC236}">
                <a16:creationId xmlns:a16="http://schemas.microsoft.com/office/drawing/2014/main" id="{40F7F762-C0DE-4748-9038-2B1E1C38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929" y="2876006"/>
            <a:ext cx="282539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28F72-CF7E-4338-8F20-331FB739B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FAD8-82F2-4751-98B2-AD8C9E86E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476725" cy="3416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Hex is a two-player game invented by John Nash and Piet Hein (independently).</a:t>
            </a:r>
          </a:p>
          <a:p>
            <a:r>
              <a:rPr lang="en-US" dirty="0"/>
              <a:t>Players take turns placing tiles on any cell of their choosing.</a:t>
            </a:r>
          </a:p>
          <a:p>
            <a:r>
              <a:rPr lang="en-US" dirty="0"/>
              <a:t>Players win by connecting a chain of tiles, such that they form a line spanning from one edge of the board to the opposite edge.</a:t>
            </a:r>
          </a:p>
          <a:p>
            <a:r>
              <a:rPr lang="en-US" dirty="0"/>
              <a:t>Hex is a game commonly studied by Mathematicians in Computer Science in order to shed light on topics including: graph theory, combinatorics, game theory, and AI. </a:t>
            </a:r>
          </a:p>
          <a:p>
            <a:r>
              <a:rPr lang="en-US" dirty="0"/>
              <a:t>In 11×11 Hex, there are approximately 2.4×10</a:t>
            </a:r>
            <a:r>
              <a:rPr lang="en-US" baseline="30000" dirty="0"/>
              <a:t>56</a:t>
            </a:r>
            <a:r>
              <a:rPr lang="en-US" dirty="0"/>
              <a:t> possible legal positions! (Approximated using an exponential function and branching factor analysis)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7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4D1A-C612-40C7-AB8E-949B2300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Investigating?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4834-D1C6-4986-840B-245D74449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56114"/>
            <a:ext cx="8761412" cy="3085011"/>
          </a:xfrm>
        </p:spPr>
        <p:txBody>
          <a:bodyPr anchor="ctr">
            <a:normAutofit/>
          </a:bodyPr>
          <a:lstStyle/>
          <a:p>
            <a:r>
              <a:rPr lang="en-US" i="1" dirty="0"/>
              <a:t>What are the different paradigms in which we can encode the rules of Hex?</a:t>
            </a:r>
          </a:p>
          <a:p>
            <a:r>
              <a:rPr lang="en-US" i="1" dirty="0"/>
              <a:t>How does each paradigm perform (relatively)?</a:t>
            </a:r>
          </a:p>
        </p:txBody>
      </p:sp>
    </p:spTree>
    <p:extLst>
      <p:ext uri="{BB962C8B-B14F-4D97-AF65-F5344CB8AC3E}">
        <p14:creationId xmlns:p14="http://schemas.microsoft.com/office/powerpoint/2010/main" val="165962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F402-A82B-48AB-B269-F277A68F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Logic Programming? (GDL)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D167C-6B91-4FED-B939-C4F72A0C3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i="1" dirty="0"/>
              <a:t>Testing Games in a Generalizable Fashion:</a:t>
            </a:r>
            <a:r>
              <a:rPr lang="en-US" b="1" dirty="0"/>
              <a:t> </a:t>
            </a:r>
            <a:r>
              <a:rPr lang="en-US" dirty="0"/>
              <a:t>Logic Programming is the methodology of describing games in the field General Gameplaying. GDL is widely accepted as the language of General Gameplaying!</a:t>
            </a:r>
          </a:p>
          <a:p>
            <a:r>
              <a:rPr lang="en-US" b="1" i="1" dirty="0"/>
              <a:t>Condition Testing:</a:t>
            </a:r>
            <a:r>
              <a:rPr lang="en-US" b="1" dirty="0"/>
              <a:t> </a:t>
            </a:r>
            <a:r>
              <a:rPr lang="en-US" dirty="0"/>
              <a:t>We are really just solving a condition problem, namely: given this set of data, is X true? Logic Programming is very good for that!</a:t>
            </a:r>
          </a:p>
          <a:p>
            <a:r>
              <a:rPr lang="en-US" b="1" i="1" dirty="0"/>
              <a:t>Avoiding the “background implementations”: </a:t>
            </a:r>
            <a:r>
              <a:rPr lang="en-US" dirty="0"/>
              <a:t>In a traditional imperative programming language, we would have to focus on building the “back-end” framework from game-to-game; logic programming avoids that!</a:t>
            </a:r>
            <a:endParaRPr lang="en-US" b="1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124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BBB2-C1B7-4990-AA2B-00B4761E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Observations: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D4553-4992-44B7-B88C-FDED8CF3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16" y="2984753"/>
            <a:ext cx="5582407" cy="2802921"/>
          </a:xfrm>
        </p:spPr>
        <p:txBody>
          <a:bodyPr>
            <a:normAutofit/>
          </a:bodyPr>
          <a:lstStyle/>
          <a:p>
            <a:r>
              <a:rPr lang="en-US" dirty="0"/>
              <a:t>We can assign each cell in the Hex board a numerical index.</a:t>
            </a:r>
          </a:p>
          <a:p>
            <a:r>
              <a:rPr lang="en-US" dirty="0"/>
              <a:t>In this way, we can codify mathematical rules defining adjacency: </a:t>
            </a:r>
          </a:p>
          <a:p>
            <a:pPr lvl="1"/>
            <a:r>
              <a:rPr lang="en-US" dirty="0"/>
              <a:t>E.g. Cells X &amp; Y are adjacent if Y = X + 1</a:t>
            </a:r>
          </a:p>
          <a:p>
            <a:r>
              <a:rPr lang="en-US" dirty="0"/>
              <a:t>One tile must be in each column (or row) in order for a player to have won (as a </a:t>
            </a:r>
            <a:r>
              <a:rPr lang="en-US" i="1" dirty="0"/>
              <a:t>necessary</a:t>
            </a:r>
            <a:r>
              <a:rPr lang="en-US" dirty="0"/>
              <a:t>, but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sufficient</a:t>
            </a:r>
            <a:r>
              <a:rPr lang="en-US" dirty="0"/>
              <a:t> condition) </a:t>
            </a:r>
          </a:p>
          <a:p>
            <a:endParaRPr lang="en-US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CD771EB-65BD-4104-925E-694883FDD7FE}"/>
              </a:ext>
            </a:extLst>
          </p:cNvPr>
          <p:cNvGrpSpPr/>
          <p:nvPr/>
        </p:nvGrpSpPr>
        <p:grpSpPr>
          <a:xfrm>
            <a:off x="1333370" y="2927271"/>
            <a:ext cx="4447385" cy="2860417"/>
            <a:chOff x="682176" y="4045380"/>
            <a:chExt cx="3282084" cy="211093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41819C51-8296-4AA0-9CD3-0CA5732D3165}"/>
                </a:ext>
              </a:extLst>
            </p:cNvPr>
            <p:cNvSpPr/>
            <p:nvPr/>
          </p:nvSpPr>
          <p:spPr>
            <a:xfrm rot="16200000">
              <a:off x="662207" y="4065359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EE501052-71EA-40ED-966A-246AEEE79734}"/>
                </a:ext>
              </a:extLst>
            </p:cNvPr>
            <p:cNvSpPr/>
            <p:nvPr/>
          </p:nvSpPr>
          <p:spPr>
            <a:xfrm rot="16200000">
              <a:off x="911829" y="4065359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83D9AE6-CEC5-4BDA-ADC3-2354AB6F675D}"/>
                </a:ext>
              </a:extLst>
            </p:cNvPr>
            <p:cNvSpPr/>
            <p:nvPr/>
          </p:nvSpPr>
          <p:spPr>
            <a:xfrm rot="16200000">
              <a:off x="1161451" y="4065358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3AF7CC21-B7E5-45D4-B0D9-C3DC8EAA3CEC}"/>
                </a:ext>
              </a:extLst>
            </p:cNvPr>
            <p:cNvSpPr/>
            <p:nvPr/>
          </p:nvSpPr>
          <p:spPr>
            <a:xfrm rot="16200000">
              <a:off x="1411074" y="4065356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E5B41250-F339-4092-B0C6-8460A1E5DA9D}"/>
                </a:ext>
              </a:extLst>
            </p:cNvPr>
            <p:cNvSpPr/>
            <p:nvPr/>
          </p:nvSpPr>
          <p:spPr>
            <a:xfrm rot="16200000">
              <a:off x="1660697" y="406535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C8CFEF37-FB3C-421C-9E45-D62301B9F7B7}"/>
                </a:ext>
              </a:extLst>
            </p:cNvPr>
            <p:cNvSpPr/>
            <p:nvPr/>
          </p:nvSpPr>
          <p:spPr>
            <a:xfrm rot="16200000">
              <a:off x="1910318" y="4065349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8957F96D-3A6D-4B1B-B203-83BDA512B89A}"/>
                </a:ext>
              </a:extLst>
            </p:cNvPr>
            <p:cNvSpPr/>
            <p:nvPr/>
          </p:nvSpPr>
          <p:spPr>
            <a:xfrm rot="16200000">
              <a:off x="2159941" y="4065350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4081D61E-3EA3-4E42-BD9B-B6243DAF2923}"/>
                </a:ext>
              </a:extLst>
            </p:cNvPr>
            <p:cNvSpPr/>
            <p:nvPr/>
          </p:nvSpPr>
          <p:spPr>
            <a:xfrm rot="16200000">
              <a:off x="2409562" y="4065349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7F0F1B3E-C458-467F-B602-0AEF0AC0FC55}"/>
                </a:ext>
              </a:extLst>
            </p:cNvPr>
            <p:cNvSpPr/>
            <p:nvPr/>
          </p:nvSpPr>
          <p:spPr>
            <a:xfrm rot="16200000">
              <a:off x="2659184" y="4065349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1485C0D7-628D-4ECB-AE5B-5F2201CC8AFD}"/>
                </a:ext>
              </a:extLst>
            </p:cNvPr>
            <p:cNvSpPr/>
            <p:nvPr/>
          </p:nvSpPr>
          <p:spPr>
            <a:xfrm rot="16200000">
              <a:off x="799739" y="4292099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2865CD7B-0A74-4E5C-9C6B-3A551CD3CC28}"/>
                </a:ext>
              </a:extLst>
            </p:cNvPr>
            <p:cNvSpPr/>
            <p:nvPr/>
          </p:nvSpPr>
          <p:spPr>
            <a:xfrm rot="16200000">
              <a:off x="1049361" y="4292099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36E445B0-167B-486C-B8EF-AC7881236BD5}"/>
                </a:ext>
              </a:extLst>
            </p:cNvPr>
            <p:cNvSpPr/>
            <p:nvPr/>
          </p:nvSpPr>
          <p:spPr>
            <a:xfrm rot="16200000">
              <a:off x="1298983" y="4292098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DA2C493C-8030-4FA9-ACDA-ED38C18E14CD}"/>
                </a:ext>
              </a:extLst>
            </p:cNvPr>
            <p:cNvSpPr/>
            <p:nvPr/>
          </p:nvSpPr>
          <p:spPr>
            <a:xfrm rot="16200000">
              <a:off x="1548606" y="4292096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ED4596E-41EC-4F69-B328-79ED90F0DCA0}"/>
                </a:ext>
              </a:extLst>
            </p:cNvPr>
            <p:cNvSpPr/>
            <p:nvPr/>
          </p:nvSpPr>
          <p:spPr>
            <a:xfrm rot="16200000">
              <a:off x="1798229" y="429209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70B914A-9F33-4562-B801-8D2480B13514}"/>
                </a:ext>
              </a:extLst>
            </p:cNvPr>
            <p:cNvSpPr/>
            <p:nvPr/>
          </p:nvSpPr>
          <p:spPr>
            <a:xfrm rot="16200000">
              <a:off x="2047850" y="4292089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F9DE6CCF-9E16-4F21-B4D9-2B45855CE582}"/>
                </a:ext>
              </a:extLst>
            </p:cNvPr>
            <p:cNvSpPr/>
            <p:nvPr/>
          </p:nvSpPr>
          <p:spPr>
            <a:xfrm rot="16200000">
              <a:off x="2297473" y="4292090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DAACC238-8FC2-4B0A-971E-8D7250814C1C}"/>
                </a:ext>
              </a:extLst>
            </p:cNvPr>
            <p:cNvSpPr/>
            <p:nvPr/>
          </p:nvSpPr>
          <p:spPr>
            <a:xfrm rot="16200000">
              <a:off x="2547094" y="4292089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25E138E5-07F9-45AB-9F11-00D9EC18933F}"/>
                </a:ext>
              </a:extLst>
            </p:cNvPr>
            <p:cNvSpPr/>
            <p:nvPr/>
          </p:nvSpPr>
          <p:spPr>
            <a:xfrm rot="16200000">
              <a:off x="2796716" y="4292089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C42E0489-C3DD-4587-8FF1-239FF01B19E9}"/>
                </a:ext>
              </a:extLst>
            </p:cNvPr>
            <p:cNvSpPr/>
            <p:nvPr/>
          </p:nvSpPr>
          <p:spPr>
            <a:xfrm rot="16200000">
              <a:off x="918683" y="452255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04489D5F-CCBA-41CE-9859-20F2D4136D40}"/>
                </a:ext>
              </a:extLst>
            </p:cNvPr>
            <p:cNvSpPr/>
            <p:nvPr/>
          </p:nvSpPr>
          <p:spPr>
            <a:xfrm rot="16200000">
              <a:off x="1168305" y="452255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68F501FE-7D97-447E-AB23-5F9ED9167018}"/>
                </a:ext>
              </a:extLst>
            </p:cNvPr>
            <p:cNvSpPr/>
            <p:nvPr/>
          </p:nvSpPr>
          <p:spPr>
            <a:xfrm rot="16200000">
              <a:off x="1417927" y="4522556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2071CA67-4180-42E7-8F00-F03F7324C4AA}"/>
                </a:ext>
              </a:extLst>
            </p:cNvPr>
            <p:cNvSpPr/>
            <p:nvPr/>
          </p:nvSpPr>
          <p:spPr>
            <a:xfrm rot="16200000">
              <a:off x="1667550" y="4522554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48A5D197-631F-4B6B-91F0-A60CC11E3E8E}"/>
                </a:ext>
              </a:extLst>
            </p:cNvPr>
            <p:cNvSpPr/>
            <p:nvPr/>
          </p:nvSpPr>
          <p:spPr>
            <a:xfrm rot="16200000">
              <a:off x="1917173" y="452255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D85696B-79AB-4544-B31B-8B73C92036F5}"/>
                </a:ext>
              </a:extLst>
            </p:cNvPr>
            <p:cNvSpPr/>
            <p:nvPr/>
          </p:nvSpPr>
          <p:spPr>
            <a:xfrm rot="16200000">
              <a:off x="2166794" y="452254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0E0D1E00-D6C2-47EB-A1FD-4099BB21C07C}"/>
                </a:ext>
              </a:extLst>
            </p:cNvPr>
            <p:cNvSpPr/>
            <p:nvPr/>
          </p:nvSpPr>
          <p:spPr>
            <a:xfrm rot="16200000">
              <a:off x="2416417" y="4522548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8D58FC28-7378-4F05-9CE3-AE30D66033F3}"/>
                </a:ext>
              </a:extLst>
            </p:cNvPr>
            <p:cNvSpPr/>
            <p:nvPr/>
          </p:nvSpPr>
          <p:spPr>
            <a:xfrm rot="16200000">
              <a:off x="2666038" y="452254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B8DEC4F5-B285-4124-8B65-3BEAA5EDE808}"/>
                </a:ext>
              </a:extLst>
            </p:cNvPr>
            <p:cNvSpPr/>
            <p:nvPr/>
          </p:nvSpPr>
          <p:spPr>
            <a:xfrm rot="16200000">
              <a:off x="2915660" y="452254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60674995-D9F6-4F58-87E5-6EFB2E75BFCE}"/>
                </a:ext>
              </a:extLst>
            </p:cNvPr>
            <p:cNvSpPr/>
            <p:nvPr/>
          </p:nvSpPr>
          <p:spPr>
            <a:xfrm rot="16200000">
              <a:off x="1056215" y="474929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1578C96-7EFE-4E76-9ADD-2838502AE05D}"/>
                </a:ext>
              </a:extLst>
            </p:cNvPr>
            <p:cNvSpPr/>
            <p:nvPr/>
          </p:nvSpPr>
          <p:spPr>
            <a:xfrm rot="16200000">
              <a:off x="1305837" y="474929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E1B9EE00-101C-4A65-9E6B-1A49B753EE36}"/>
                </a:ext>
              </a:extLst>
            </p:cNvPr>
            <p:cNvSpPr/>
            <p:nvPr/>
          </p:nvSpPr>
          <p:spPr>
            <a:xfrm rot="16200000">
              <a:off x="1555459" y="4749296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414264A8-030C-4B9D-B4C1-432D08CB7B18}"/>
                </a:ext>
              </a:extLst>
            </p:cNvPr>
            <p:cNvSpPr/>
            <p:nvPr/>
          </p:nvSpPr>
          <p:spPr>
            <a:xfrm rot="16200000">
              <a:off x="1805082" y="4749294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A390A3ED-0792-4752-8E1A-E4B59A84C572}"/>
                </a:ext>
              </a:extLst>
            </p:cNvPr>
            <p:cNvSpPr/>
            <p:nvPr/>
          </p:nvSpPr>
          <p:spPr>
            <a:xfrm rot="16200000">
              <a:off x="2054705" y="474929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98A8F530-C122-43F0-BB1E-9697C68D9F9B}"/>
                </a:ext>
              </a:extLst>
            </p:cNvPr>
            <p:cNvSpPr/>
            <p:nvPr/>
          </p:nvSpPr>
          <p:spPr>
            <a:xfrm rot="16200000">
              <a:off x="2304326" y="474928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E2B5E031-4059-492F-8CCD-09CE3D04444A}"/>
                </a:ext>
              </a:extLst>
            </p:cNvPr>
            <p:cNvSpPr/>
            <p:nvPr/>
          </p:nvSpPr>
          <p:spPr>
            <a:xfrm rot="16200000">
              <a:off x="2553949" y="4749288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02907DE-BA24-4058-B137-912E7FAA2353}"/>
                </a:ext>
              </a:extLst>
            </p:cNvPr>
            <p:cNvSpPr/>
            <p:nvPr/>
          </p:nvSpPr>
          <p:spPr>
            <a:xfrm rot="16200000">
              <a:off x="2803570" y="474928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8AACB1F7-7BFF-4209-BF51-81D8BB127325}"/>
                </a:ext>
              </a:extLst>
            </p:cNvPr>
            <p:cNvSpPr/>
            <p:nvPr/>
          </p:nvSpPr>
          <p:spPr>
            <a:xfrm rot="16200000">
              <a:off x="3053192" y="474928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330B7291-9D07-47E2-9164-725DA1C5840A}"/>
                </a:ext>
              </a:extLst>
            </p:cNvPr>
            <p:cNvSpPr/>
            <p:nvPr/>
          </p:nvSpPr>
          <p:spPr>
            <a:xfrm rot="16200000">
              <a:off x="1178874" y="497604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1EF96C18-6409-4C6C-916E-45745909FD0E}"/>
                </a:ext>
              </a:extLst>
            </p:cNvPr>
            <p:cNvSpPr/>
            <p:nvPr/>
          </p:nvSpPr>
          <p:spPr>
            <a:xfrm rot="16200000">
              <a:off x="1428496" y="497604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8AC33801-62F9-4123-B16F-5F9A85F31966}"/>
                </a:ext>
              </a:extLst>
            </p:cNvPr>
            <p:cNvSpPr/>
            <p:nvPr/>
          </p:nvSpPr>
          <p:spPr>
            <a:xfrm rot="16200000">
              <a:off x="1678118" y="4976042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4E37265D-9B1A-4D04-9325-368910E1C0E1}"/>
                </a:ext>
              </a:extLst>
            </p:cNvPr>
            <p:cNvSpPr/>
            <p:nvPr/>
          </p:nvSpPr>
          <p:spPr>
            <a:xfrm rot="16200000">
              <a:off x="1927741" y="4976040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56BFBF9E-1499-4A90-A102-288D8FB3AE05}"/>
                </a:ext>
              </a:extLst>
            </p:cNvPr>
            <p:cNvSpPr/>
            <p:nvPr/>
          </p:nvSpPr>
          <p:spPr>
            <a:xfrm rot="16200000">
              <a:off x="2177364" y="497603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CC8152E3-961F-4D45-8750-40387DB63063}"/>
                </a:ext>
              </a:extLst>
            </p:cNvPr>
            <p:cNvSpPr/>
            <p:nvPr/>
          </p:nvSpPr>
          <p:spPr>
            <a:xfrm rot="16200000">
              <a:off x="2426985" y="497603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1F8E51EA-D4FD-4F7E-9872-5878EE7CA326}"/>
                </a:ext>
              </a:extLst>
            </p:cNvPr>
            <p:cNvSpPr/>
            <p:nvPr/>
          </p:nvSpPr>
          <p:spPr>
            <a:xfrm rot="16200000">
              <a:off x="2676608" y="4976034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B87D645D-D1CA-48EE-9223-B7EB22A34451}"/>
                </a:ext>
              </a:extLst>
            </p:cNvPr>
            <p:cNvSpPr/>
            <p:nvPr/>
          </p:nvSpPr>
          <p:spPr>
            <a:xfrm rot="16200000">
              <a:off x="2926229" y="497603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F4A228A8-116B-4B24-97C7-E8F7991F7CA8}"/>
                </a:ext>
              </a:extLst>
            </p:cNvPr>
            <p:cNvSpPr/>
            <p:nvPr/>
          </p:nvSpPr>
          <p:spPr>
            <a:xfrm rot="16200000">
              <a:off x="3175851" y="497603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1E2495AF-D898-41BF-AEB3-D30203373152}"/>
                </a:ext>
              </a:extLst>
            </p:cNvPr>
            <p:cNvSpPr/>
            <p:nvPr/>
          </p:nvSpPr>
          <p:spPr>
            <a:xfrm rot="16200000">
              <a:off x="1316406" y="520278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E1F15059-E3C1-40D9-B42E-75ADBED7A10A}"/>
                </a:ext>
              </a:extLst>
            </p:cNvPr>
            <p:cNvSpPr/>
            <p:nvPr/>
          </p:nvSpPr>
          <p:spPr>
            <a:xfrm rot="16200000">
              <a:off x="1566028" y="520278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4A859803-149F-42F5-8914-EC89C567A471}"/>
                </a:ext>
              </a:extLst>
            </p:cNvPr>
            <p:cNvSpPr/>
            <p:nvPr/>
          </p:nvSpPr>
          <p:spPr>
            <a:xfrm rot="16200000">
              <a:off x="1815650" y="5202782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352D678-8D39-4ECD-80AD-2F134444C9D4}"/>
                </a:ext>
              </a:extLst>
            </p:cNvPr>
            <p:cNvSpPr/>
            <p:nvPr/>
          </p:nvSpPr>
          <p:spPr>
            <a:xfrm rot="16200000">
              <a:off x="2065273" y="5202780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F0E7D3F0-48FD-46A0-BBA4-FD806CB65432}"/>
                </a:ext>
              </a:extLst>
            </p:cNvPr>
            <p:cNvSpPr/>
            <p:nvPr/>
          </p:nvSpPr>
          <p:spPr>
            <a:xfrm rot="16200000">
              <a:off x="2314896" y="5202777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982C590F-F4D2-4A02-8181-D8C43517306B}"/>
                </a:ext>
              </a:extLst>
            </p:cNvPr>
            <p:cNvSpPr/>
            <p:nvPr/>
          </p:nvSpPr>
          <p:spPr>
            <a:xfrm rot="16200000">
              <a:off x="2564517" y="520277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D47113E4-5167-4F5C-BF32-F324CE403621}"/>
                </a:ext>
              </a:extLst>
            </p:cNvPr>
            <p:cNvSpPr/>
            <p:nvPr/>
          </p:nvSpPr>
          <p:spPr>
            <a:xfrm rot="16200000">
              <a:off x="2814140" y="5202774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B462A73E-6B88-46ED-8A0D-8B305FF5D3DF}"/>
                </a:ext>
              </a:extLst>
            </p:cNvPr>
            <p:cNvSpPr/>
            <p:nvPr/>
          </p:nvSpPr>
          <p:spPr>
            <a:xfrm rot="16200000">
              <a:off x="3063761" y="520277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C175667C-0B19-4091-8715-8E4C4E72F782}"/>
                </a:ext>
              </a:extLst>
            </p:cNvPr>
            <p:cNvSpPr/>
            <p:nvPr/>
          </p:nvSpPr>
          <p:spPr>
            <a:xfrm rot="16200000">
              <a:off x="3313383" y="5202773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0E5ED41B-4CEB-44D6-9514-5B52C6BC1A6C}"/>
                </a:ext>
              </a:extLst>
            </p:cNvPr>
            <p:cNvSpPr/>
            <p:nvPr/>
          </p:nvSpPr>
          <p:spPr>
            <a:xfrm rot="16200000">
              <a:off x="1435350" y="543324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A7FCD214-A84B-4D5D-9D68-86F937369AA9}"/>
                </a:ext>
              </a:extLst>
            </p:cNvPr>
            <p:cNvSpPr/>
            <p:nvPr/>
          </p:nvSpPr>
          <p:spPr>
            <a:xfrm rot="16200000">
              <a:off x="1684972" y="543324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A18FFF14-1F4A-4C41-AB88-A687658AAFB9}"/>
                </a:ext>
              </a:extLst>
            </p:cNvPr>
            <p:cNvSpPr/>
            <p:nvPr/>
          </p:nvSpPr>
          <p:spPr>
            <a:xfrm rot="16200000">
              <a:off x="1934594" y="5433240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D5AAE38A-2F19-4C4E-9737-3823B0C0D944}"/>
                </a:ext>
              </a:extLst>
            </p:cNvPr>
            <p:cNvSpPr/>
            <p:nvPr/>
          </p:nvSpPr>
          <p:spPr>
            <a:xfrm rot="16200000">
              <a:off x="2184217" y="5433238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F023F672-49BE-4CE1-9510-936C291FECF4}"/>
                </a:ext>
              </a:extLst>
            </p:cNvPr>
            <p:cNvSpPr/>
            <p:nvPr/>
          </p:nvSpPr>
          <p:spPr>
            <a:xfrm rot="16200000">
              <a:off x="2433840" y="5433235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ED4CB2BD-7464-4874-B48A-792004A4CD0C}"/>
                </a:ext>
              </a:extLst>
            </p:cNvPr>
            <p:cNvSpPr/>
            <p:nvPr/>
          </p:nvSpPr>
          <p:spPr>
            <a:xfrm rot="16200000">
              <a:off x="2683461" y="543323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9DB2558F-7BC6-4C8E-B9F2-A263D0AA557E}"/>
                </a:ext>
              </a:extLst>
            </p:cNvPr>
            <p:cNvSpPr/>
            <p:nvPr/>
          </p:nvSpPr>
          <p:spPr>
            <a:xfrm rot="16200000">
              <a:off x="2933084" y="5433232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7D9B95F7-1B88-446E-A832-7C252D669814}"/>
                </a:ext>
              </a:extLst>
            </p:cNvPr>
            <p:cNvSpPr/>
            <p:nvPr/>
          </p:nvSpPr>
          <p:spPr>
            <a:xfrm rot="16200000">
              <a:off x="3182705" y="543323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AF3C34BB-800C-4A94-B43F-0F541F0596BD}"/>
                </a:ext>
              </a:extLst>
            </p:cNvPr>
            <p:cNvSpPr/>
            <p:nvPr/>
          </p:nvSpPr>
          <p:spPr>
            <a:xfrm rot="16200000">
              <a:off x="3432327" y="543323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382999A0-E6BC-46CF-A5FF-A99C3FF39B82}"/>
                </a:ext>
              </a:extLst>
            </p:cNvPr>
            <p:cNvSpPr/>
            <p:nvPr/>
          </p:nvSpPr>
          <p:spPr>
            <a:xfrm rot="16200000">
              <a:off x="1572882" y="565998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E8210963-ADEE-4308-AC3F-71C0C627BD11}"/>
                </a:ext>
              </a:extLst>
            </p:cNvPr>
            <p:cNvSpPr/>
            <p:nvPr/>
          </p:nvSpPr>
          <p:spPr>
            <a:xfrm rot="16200000">
              <a:off x="1822504" y="565998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DEDE630A-A47F-41F7-A879-B94BEE1BE4E7}"/>
                </a:ext>
              </a:extLst>
            </p:cNvPr>
            <p:cNvSpPr/>
            <p:nvPr/>
          </p:nvSpPr>
          <p:spPr>
            <a:xfrm rot="16200000">
              <a:off x="2072126" y="5659980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CC435007-6F84-4065-8A4F-E10843E88AB0}"/>
                </a:ext>
              </a:extLst>
            </p:cNvPr>
            <p:cNvSpPr/>
            <p:nvPr/>
          </p:nvSpPr>
          <p:spPr>
            <a:xfrm rot="16200000">
              <a:off x="2321749" y="5659978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F9B83908-BC3D-4C3C-8C2D-5C23305BED96}"/>
                </a:ext>
              </a:extLst>
            </p:cNvPr>
            <p:cNvSpPr/>
            <p:nvPr/>
          </p:nvSpPr>
          <p:spPr>
            <a:xfrm rot="16200000">
              <a:off x="2571372" y="5659975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50992241-5E4D-4583-ACAE-114916B62BD4}"/>
                </a:ext>
              </a:extLst>
            </p:cNvPr>
            <p:cNvSpPr/>
            <p:nvPr/>
          </p:nvSpPr>
          <p:spPr>
            <a:xfrm rot="16200000">
              <a:off x="2820993" y="565997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43FBA5D8-04D1-4AA8-90FD-42DC178149E3}"/>
                </a:ext>
              </a:extLst>
            </p:cNvPr>
            <p:cNvSpPr/>
            <p:nvPr/>
          </p:nvSpPr>
          <p:spPr>
            <a:xfrm rot="16200000">
              <a:off x="3070616" y="5659972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D86E19FA-5AE1-4864-ACD8-BE0F7C0E92E4}"/>
                </a:ext>
              </a:extLst>
            </p:cNvPr>
            <p:cNvSpPr/>
            <p:nvPr/>
          </p:nvSpPr>
          <p:spPr>
            <a:xfrm rot="16200000">
              <a:off x="3320237" y="565997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3C83913D-E78E-4A08-9F18-4FB213CCCF60}"/>
                </a:ext>
              </a:extLst>
            </p:cNvPr>
            <p:cNvSpPr/>
            <p:nvPr/>
          </p:nvSpPr>
          <p:spPr>
            <a:xfrm rot="16200000">
              <a:off x="3569859" y="565997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A994E173-847C-454A-AF50-3BD8FBF18F9C}"/>
                </a:ext>
              </a:extLst>
            </p:cNvPr>
            <p:cNvSpPr/>
            <p:nvPr/>
          </p:nvSpPr>
          <p:spPr>
            <a:xfrm rot="16200000">
              <a:off x="1697693" y="588672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B00D23BF-4932-471C-9480-6E700BE92D4B}"/>
                </a:ext>
              </a:extLst>
            </p:cNvPr>
            <p:cNvSpPr/>
            <p:nvPr/>
          </p:nvSpPr>
          <p:spPr>
            <a:xfrm rot="16200000">
              <a:off x="1947315" y="588672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4133E7D9-AEC7-4FDD-9ACC-26AA04555A60}"/>
                </a:ext>
              </a:extLst>
            </p:cNvPr>
            <p:cNvSpPr/>
            <p:nvPr/>
          </p:nvSpPr>
          <p:spPr>
            <a:xfrm rot="16200000">
              <a:off x="2196937" y="5886720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283C6D00-8E1E-4CFC-A2E1-27DEDC3E546D}"/>
                </a:ext>
              </a:extLst>
            </p:cNvPr>
            <p:cNvSpPr/>
            <p:nvPr/>
          </p:nvSpPr>
          <p:spPr>
            <a:xfrm rot="16200000">
              <a:off x="2446560" y="5886718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E1D031CA-4D6A-47A9-A91A-EFA0DE3E00B8}"/>
                </a:ext>
              </a:extLst>
            </p:cNvPr>
            <p:cNvSpPr/>
            <p:nvPr/>
          </p:nvSpPr>
          <p:spPr>
            <a:xfrm rot="16200000">
              <a:off x="2696183" y="5886715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>
              <a:extLst>
                <a:ext uri="{FF2B5EF4-FFF2-40B4-BE49-F238E27FC236}">
                  <a16:creationId xmlns:a16="http://schemas.microsoft.com/office/drawing/2014/main" id="{2CF8D619-CE87-4B73-9C0A-496C44F2C030}"/>
                </a:ext>
              </a:extLst>
            </p:cNvPr>
            <p:cNvSpPr/>
            <p:nvPr/>
          </p:nvSpPr>
          <p:spPr>
            <a:xfrm rot="16200000">
              <a:off x="2945804" y="588671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BA508D33-4DAF-4C2F-B7CB-77C3458024F4}"/>
                </a:ext>
              </a:extLst>
            </p:cNvPr>
            <p:cNvSpPr/>
            <p:nvPr/>
          </p:nvSpPr>
          <p:spPr>
            <a:xfrm rot="16200000">
              <a:off x="3195427" y="5886712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>
              <a:extLst>
                <a:ext uri="{FF2B5EF4-FFF2-40B4-BE49-F238E27FC236}">
                  <a16:creationId xmlns:a16="http://schemas.microsoft.com/office/drawing/2014/main" id="{C55CE5DD-C34C-4898-9FFC-42569C2AB3C0}"/>
                </a:ext>
              </a:extLst>
            </p:cNvPr>
            <p:cNvSpPr/>
            <p:nvPr/>
          </p:nvSpPr>
          <p:spPr>
            <a:xfrm rot="16200000">
              <a:off x="3445048" y="588671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xagon 83">
              <a:extLst>
                <a:ext uri="{FF2B5EF4-FFF2-40B4-BE49-F238E27FC236}">
                  <a16:creationId xmlns:a16="http://schemas.microsoft.com/office/drawing/2014/main" id="{D84AD7CB-9085-4E1A-9D5C-F76156A36CF8}"/>
                </a:ext>
              </a:extLst>
            </p:cNvPr>
            <p:cNvSpPr/>
            <p:nvPr/>
          </p:nvSpPr>
          <p:spPr>
            <a:xfrm rot="16200000">
              <a:off x="3694670" y="5886711"/>
              <a:ext cx="289560" cy="24962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1C249F97-DD5F-4337-9B57-436B10A95F27}"/>
              </a:ext>
            </a:extLst>
          </p:cNvPr>
          <p:cNvSpPr txBox="1"/>
          <p:nvPr/>
        </p:nvSpPr>
        <p:spPr>
          <a:xfrm>
            <a:off x="1365967" y="2992649"/>
            <a:ext cx="27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406E2F1-3D21-4C5B-8A98-6B3712A58155}"/>
              </a:ext>
            </a:extLst>
          </p:cNvPr>
          <p:cNvSpPr txBox="1"/>
          <p:nvPr/>
        </p:nvSpPr>
        <p:spPr>
          <a:xfrm>
            <a:off x="1712165" y="2995497"/>
            <a:ext cx="27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BF4A087-FB20-4D97-B56F-481CDA8F6418}"/>
              </a:ext>
            </a:extLst>
          </p:cNvPr>
          <p:cNvSpPr txBox="1"/>
          <p:nvPr/>
        </p:nvSpPr>
        <p:spPr>
          <a:xfrm>
            <a:off x="2056007" y="2997297"/>
            <a:ext cx="27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9456B19-8D3D-4380-8C29-E0B02EF64E23}"/>
              </a:ext>
            </a:extLst>
          </p:cNvPr>
          <p:cNvSpPr txBox="1"/>
          <p:nvPr/>
        </p:nvSpPr>
        <p:spPr>
          <a:xfrm>
            <a:off x="2387798" y="2989175"/>
            <a:ext cx="27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A7D8FA0-807A-4216-9098-152BA155EE14}"/>
              </a:ext>
            </a:extLst>
          </p:cNvPr>
          <p:cNvSpPr txBox="1"/>
          <p:nvPr/>
        </p:nvSpPr>
        <p:spPr>
          <a:xfrm>
            <a:off x="2718066" y="2989175"/>
            <a:ext cx="27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F77D11-12D9-40CB-9844-8B082E99CF67}"/>
              </a:ext>
            </a:extLst>
          </p:cNvPr>
          <p:cNvSpPr txBox="1"/>
          <p:nvPr/>
        </p:nvSpPr>
        <p:spPr>
          <a:xfrm>
            <a:off x="3051094" y="2997297"/>
            <a:ext cx="27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C30E7BD-F8C3-4C45-B06F-0B88C03928A9}"/>
              </a:ext>
            </a:extLst>
          </p:cNvPr>
          <p:cNvSpPr txBox="1"/>
          <p:nvPr/>
        </p:nvSpPr>
        <p:spPr>
          <a:xfrm>
            <a:off x="3392990" y="2996602"/>
            <a:ext cx="27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7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2E43DAC-0FC1-4154-ABA0-80D3FE641D0A}"/>
              </a:ext>
            </a:extLst>
          </p:cNvPr>
          <p:cNvSpPr txBox="1"/>
          <p:nvPr/>
        </p:nvSpPr>
        <p:spPr>
          <a:xfrm>
            <a:off x="3740527" y="2984753"/>
            <a:ext cx="27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8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953ABBE-FCA6-43B0-BC28-E88F2EBB619C}"/>
              </a:ext>
            </a:extLst>
          </p:cNvPr>
          <p:cNvSpPr txBox="1"/>
          <p:nvPr/>
        </p:nvSpPr>
        <p:spPr>
          <a:xfrm>
            <a:off x="4069492" y="2989175"/>
            <a:ext cx="27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9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0862DD9-DF86-4B13-9BBB-3C2A087DF720}"/>
              </a:ext>
            </a:extLst>
          </p:cNvPr>
          <p:cNvSpPr txBox="1"/>
          <p:nvPr/>
        </p:nvSpPr>
        <p:spPr>
          <a:xfrm>
            <a:off x="1514814" y="3306420"/>
            <a:ext cx="33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BDA5565-A671-4C8A-8DE4-D72963EF0AB7}"/>
              </a:ext>
            </a:extLst>
          </p:cNvPr>
          <p:cNvSpPr txBox="1"/>
          <p:nvPr/>
        </p:nvSpPr>
        <p:spPr>
          <a:xfrm>
            <a:off x="1680596" y="3609669"/>
            <a:ext cx="33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19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FF75A1-EE94-40D3-BDC4-3AF0C85FEA17}"/>
              </a:ext>
            </a:extLst>
          </p:cNvPr>
          <p:cNvSpPr txBox="1"/>
          <p:nvPr/>
        </p:nvSpPr>
        <p:spPr>
          <a:xfrm>
            <a:off x="1867968" y="3919436"/>
            <a:ext cx="33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28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D98871D-3333-4932-8C8C-36A2EBD290DA}"/>
              </a:ext>
            </a:extLst>
          </p:cNvPr>
          <p:cNvSpPr txBox="1"/>
          <p:nvPr/>
        </p:nvSpPr>
        <p:spPr>
          <a:xfrm>
            <a:off x="2038523" y="4229329"/>
            <a:ext cx="33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37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5C6202A-3A40-4CD5-8200-C8E82BE0C8D3}"/>
              </a:ext>
            </a:extLst>
          </p:cNvPr>
          <p:cNvSpPr txBox="1"/>
          <p:nvPr/>
        </p:nvSpPr>
        <p:spPr>
          <a:xfrm>
            <a:off x="2380226" y="4843691"/>
            <a:ext cx="33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55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5A33928-AD19-4983-8C42-6DD23F15C9D5}"/>
              </a:ext>
            </a:extLst>
          </p:cNvPr>
          <p:cNvSpPr txBox="1"/>
          <p:nvPr/>
        </p:nvSpPr>
        <p:spPr>
          <a:xfrm>
            <a:off x="2558092" y="5153440"/>
            <a:ext cx="33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64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9113C2F-3F61-4CCF-8176-1D7B7021B0ED}"/>
              </a:ext>
            </a:extLst>
          </p:cNvPr>
          <p:cNvSpPr txBox="1"/>
          <p:nvPr/>
        </p:nvSpPr>
        <p:spPr>
          <a:xfrm>
            <a:off x="2733684" y="5460684"/>
            <a:ext cx="33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73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609A853-2E7A-4746-8379-F5DD8F6F6F0B}"/>
              </a:ext>
            </a:extLst>
          </p:cNvPr>
          <p:cNvSpPr txBox="1"/>
          <p:nvPr/>
        </p:nvSpPr>
        <p:spPr>
          <a:xfrm>
            <a:off x="2220358" y="4543794"/>
            <a:ext cx="33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46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F07B87B-0D4B-4D3B-A489-D590C678B1CC}"/>
              </a:ext>
            </a:extLst>
          </p:cNvPr>
          <p:cNvSpPr txBox="1"/>
          <p:nvPr/>
        </p:nvSpPr>
        <p:spPr>
          <a:xfrm>
            <a:off x="1861058" y="3279924"/>
            <a:ext cx="33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583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56CC-BA95-434B-A5AD-02E380DE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#1: Naïve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117F0-30E9-4AE0-8E28-E604EFCB1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416300"/>
          </a:xfrm>
        </p:spPr>
        <p:txBody>
          <a:bodyPr/>
          <a:lstStyle/>
          <a:p>
            <a:r>
              <a:rPr lang="en-US" dirty="0"/>
              <a:t>What if you abstracted half of the problem away from logic programming?</a:t>
            </a:r>
          </a:p>
          <a:p>
            <a:r>
              <a:rPr lang="en-US" dirty="0"/>
              <a:t>Use logic programming as a “verifier” and another language (Python) to generate the “Winning Sets”.</a:t>
            </a:r>
          </a:p>
          <a:p>
            <a:pPr lvl="1"/>
            <a:r>
              <a:rPr lang="en-US" dirty="0"/>
              <a:t>E.g. {1,2,3,4,5,6,7,8,9} ∈  </a:t>
            </a:r>
            <a:endParaRPr lang="en-US" b="1" dirty="0"/>
          </a:p>
          <a:p>
            <a:r>
              <a:rPr lang="en-US" dirty="0"/>
              <a:t>After every move, check if the cells “controlled” by a given player is a superset of the winning set.</a:t>
            </a:r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4" name="AutoShape 2" descr="{\mathcal {F}}">
            <a:extLst>
              <a:ext uri="{FF2B5EF4-FFF2-40B4-BE49-F238E27FC236}">
                <a16:creationId xmlns:a16="http://schemas.microsoft.com/office/drawing/2014/main" id="{C9BAC17F-D3EA-48EA-8C17-A1AD947EF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BFF2A-5154-4EDA-82F1-52D1B8F2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45" y="5091484"/>
            <a:ext cx="4173855" cy="311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B05F57-52E3-4A06-8BEF-8A5BFA18A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2" t="14922" r="85249" b="20030"/>
          <a:stretch/>
        </p:blipFill>
        <p:spPr>
          <a:xfrm>
            <a:off x="4249781" y="4000555"/>
            <a:ext cx="252549" cy="2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93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9167</TotalTime>
  <Words>1403</Words>
  <Application>Microsoft Office PowerPoint</Application>
  <PresentationFormat>Widescreen</PresentationFormat>
  <Paragraphs>176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LM Roman 10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Optimizing Hex</vt:lpstr>
      <vt:lpstr>What is Hex?</vt:lpstr>
      <vt:lpstr>What are we Investigating?</vt:lpstr>
      <vt:lpstr>Why Logic Programming? (GDL)</vt:lpstr>
      <vt:lpstr>General Observations:  </vt:lpstr>
      <vt:lpstr>Approach #1: Naïve Implementation</vt:lpstr>
      <vt:lpstr>Approach #2: Power-set Constraints </vt:lpstr>
      <vt:lpstr>Power-set Constraints: Worst-Case Analysis</vt:lpstr>
      <vt:lpstr>But wait! It isn’t that simple!</vt:lpstr>
      <vt:lpstr>Approach #2: Power-set Constraints* </vt:lpstr>
      <vt:lpstr>Approach #3: Following the Line</vt:lpstr>
      <vt:lpstr>Approach #4 : Minimal Spanning Tree</vt:lpstr>
      <vt:lpstr>Beyond the Paradigm:  General Optimization Techniques (GOT)</vt:lpstr>
      <vt:lpstr>GOT Efficiency Analysis?:  </vt:lpstr>
      <vt:lpstr>PowerPoint Presentation</vt:lpstr>
      <vt:lpstr>Hex as a Maker-Breaker Game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Guru</dc:creator>
  <cp:lastModifiedBy>Anthony David Weng</cp:lastModifiedBy>
  <cp:revision>58</cp:revision>
  <dcterms:created xsi:type="dcterms:W3CDTF">2019-06-03T05:49:43Z</dcterms:created>
  <dcterms:modified xsi:type="dcterms:W3CDTF">2019-06-10T02:44:30Z</dcterms:modified>
</cp:coreProperties>
</file>